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448" r:id="rId3"/>
    <p:sldId id="449" r:id="rId4"/>
    <p:sldId id="452" r:id="rId5"/>
    <p:sldId id="459" r:id="rId6"/>
    <p:sldId id="457" r:id="rId7"/>
    <p:sldId id="451" r:id="rId8"/>
    <p:sldId id="425" r:id="rId9"/>
    <p:sldId id="438" r:id="rId10"/>
    <p:sldId id="428" r:id="rId11"/>
    <p:sldId id="429" r:id="rId12"/>
    <p:sldId id="426" r:id="rId13"/>
    <p:sldId id="418" r:id="rId14"/>
    <p:sldId id="419" r:id="rId15"/>
    <p:sldId id="446" r:id="rId16"/>
    <p:sldId id="411" r:id="rId17"/>
    <p:sldId id="439" r:id="rId18"/>
    <p:sldId id="430" r:id="rId19"/>
    <p:sldId id="458" r:id="rId20"/>
    <p:sldId id="412" r:id="rId21"/>
    <p:sldId id="423" r:id="rId22"/>
    <p:sldId id="441" r:id="rId23"/>
    <p:sldId id="413" r:id="rId24"/>
    <p:sldId id="414" r:id="rId25"/>
    <p:sldId id="416" r:id="rId26"/>
    <p:sldId id="415" r:id="rId27"/>
    <p:sldId id="440" r:id="rId28"/>
    <p:sldId id="417" r:id="rId29"/>
    <p:sldId id="442"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67F"/>
    <a:srgbClr val="BAD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46" autoAdjust="0"/>
  </p:normalViewPr>
  <p:slideViewPr>
    <p:cSldViewPr>
      <p:cViewPr varScale="1">
        <p:scale>
          <a:sx n="76" d="100"/>
          <a:sy n="76" d="100"/>
        </p:scale>
        <p:origin x="18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43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stevenfoldes:Dropbox:YouthLink%20ROI:White%20Paper:Breakeven%20Char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stevenfoldes:Dropbox:YouthLink%20ROI:White%20Paper:Breakeven%20Char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b="0" i="0" dirty="0">
                <a:solidFill>
                  <a:srgbClr val="000000"/>
                </a:solidFill>
                <a:latin typeface="Calibri"/>
                <a:cs typeface="Calibri"/>
              </a:rPr>
              <a:t>Breakeven Analysis:</a:t>
            </a:r>
            <a:r>
              <a:rPr lang="en-US" sz="1800" b="0" i="0" baseline="0" dirty="0">
                <a:solidFill>
                  <a:srgbClr val="000000"/>
                </a:solidFill>
                <a:latin typeface="Calibri"/>
                <a:cs typeface="Calibri"/>
              </a:rPr>
              <a:t>  Proportion of 2011 Cohort that Would Need to Become Self-Sufficient to Cover One Year's Cost of Services</a:t>
            </a:r>
            <a:endParaRPr lang="en-US" sz="1800" b="0" i="0" dirty="0">
              <a:solidFill>
                <a:srgbClr val="000000"/>
              </a:solidFill>
              <a:latin typeface="Calibri"/>
              <a:cs typeface="Calibri"/>
            </a:endParaRPr>
          </a:p>
        </c:rich>
      </c:tx>
      <c:layout>
        <c:manualLayout>
          <c:xMode val="edge"/>
          <c:yMode val="edge"/>
          <c:x val="0.10634842519685"/>
          <c:y val="0"/>
        </c:manualLayout>
      </c:layout>
      <c:overlay val="0"/>
    </c:title>
    <c:autoTitleDeleted val="0"/>
    <c:plotArea>
      <c:layout>
        <c:manualLayout>
          <c:layoutTarget val="inner"/>
          <c:xMode val="edge"/>
          <c:yMode val="edge"/>
          <c:x val="0.125025024404989"/>
          <c:y val="0.14640564138836801"/>
          <c:w val="0.84566371659490003"/>
          <c:h val="0.71248580007677298"/>
        </c:manualLayout>
      </c:layout>
      <c:areaChart>
        <c:grouping val="standard"/>
        <c:varyColors val="0"/>
        <c:ser>
          <c:idx val="0"/>
          <c:order val="0"/>
          <c:val>
            <c:numRef>
              <c:f>Sheet1!$B$5:$B$1456</c:f>
              <c:numCache>
                <c:formatCode>General</c:formatCode>
                <c:ptCount val="14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numCache>
            </c:numRef>
          </c:val>
        </c:ser>
        <c:ser>
          <c:idx val="1"/>
          <c:order val="1"/>
          <c:val>
            <c:numRef>
              <c:f>Sheet1!$C$5:$C$1456</c:f>
              <c:numCache>
                <c:formatCode>"$"#,##0</c:formatCode>
                <c:ptCount val="1452"/>
                <c:pt idx="0" formatCode="General">
                  <c:v>0</c:v>
                </c:pt>
                <c:pt idx="1">
                  <c:v>211059</c:v>
                </c:pt>
                <c:pt idx="2">
                  <c:v>422118</c:v>
                </c:pt>
                <c:pt idx="3">
                  <c:v>633177</c:v>
                </c:pt>
                <c:pt idx="4">
                  <c:v>844236</c:v>
                </c:pt>
                <c:pt idx="5">
                  <c:v>1055295</c:v>
                </c:pt>
                <c:pt idx="6">
                  <c:v>1266354</c:v>
                </c:pt>
                <c:pt idx="7">
                  <c:v>1477413</c:v>
                </c:pt>
                <c:pt idx="8">
                  <c:v>1688472</c:v>
                </c:pt>
                <c:pt idx="9">
                  <c:v>1899531</c:v>
                </c:pt>
                <c:pt idx="10">
                  <c:v>2110590</c:v>
                </c:pt>
                <c:pt idx="11">
                  <c:v>2321649</c:v>
                </c:pt>
                <c:pt idx="12">
                  <c:v>2532708</c:v>
                </c:pt>
                <c:pt idx="13">
                  <c:v>2743767</c:v>
                </c:pt>
                <c:pt idx="14">
                  <c:v>2954826</c:v>
                </c:pt>
                <c:pt idx="15">
                  <c:v>3165885</c:v>
                </c:pt>
                <c:pt idx="16">
                  <c:v>3376944</c:v>
                </c:pt>
                <c:pt idx="17">
                  <c:v>3588003</c:v>
                </c:pt>
                <c:pt idx="18">
                  <c:v>3799062</c:v>
                </c:pt>
                <c:pt idx="19">
                  <c:v>4010121</c:v>
                </c:pt>
                <c:pt idx="20">
                  <c:v>4221180</c:v>
                </c:pt>
                <c:pt idx="21">
                  <c:v>4432239</c:v>
                </c:pt>
                <c:pt idx="22">
                  <c:v>4643298</c:v>
                </c:pt>
                <c:pt idx="23">
                  <c:v>4854357</c:v>
                </c:pt>
                <c:pt idx="24">
                  <c:v>5065416</c:v>
                </c:pt>
                <c:pt idx="25">
                  <c:v>5276475</c:v>
                </c:pt>
                <c:pt idx="26">
                  <c:v>5487534</c:v>
                </c:pt>
                <c:pt idx="27">
                  <c:v>5698593</c:v>
                </c:pt>
                <c:pt idx="28">
                  <c:v>5909652</c:v>
                </c:pt>
                <c:pt idx="29">
                  <c:v>6120711</c:v>
                </c:pt>
                <c:pt idx="30">
                  <c:v>6331770</c:v>
                </c:pt>
                <c:pt idx="31">
                  <c:v>6542829</c:v>
                </c:pt>
                <c:pt idx="32">
                  <c:v>6753888</c:v>
                </c:pt>
                <c:pt idx="33">
                  <c:v>6964947</c:v>
                </c:pt>
                <c:pt idx="34">
                  <c:v>7176006</c:v>
                </c:pt>
                <c:pt idx="35">
                  <c:v>7387065</c:v>
                </c:pt>
                <c:pt idx="36">
                  <c:v>7598124</c:v>
                </c:pt>
                <c:pt idx="37">
                  <c:v>7809183</c:v>
                </c:pt>
                <c:pt idx="38">
                  <c:v>8020242</c:v>
                </c:pt>
                <c:pt idx="39">
                  <c:v>8231301</c:v>
                </c:pt>
                <c:pt idx="40">
                  <c:v>8442360</c:v>
                </c:pt>
                <c:pt idx="41">
                  <c:v>8653419</c:v>
                </c:pt>
                <c:pt idx="42">
                  <c:v>8864478</c:v>
                </c:pt>
                <c:pt idx="43">
                  <c:v>9075537</c:v>
                </c:pt>
                <c:pt idx="44">
                  <c:v>9286596</c:v>
                </c:pt>
                <c:pt idx="45">
                  <c:v>9497655</c:v>
                </c:pt>
                <c:pt idx="46">
                  <c:v>9708713.9999999907</c:v>
                </c:pt>
                <c:pt idx="47">
                  <c:v>9919773</c:v>
                </c:pt>
                <c:pt idx="48">
                  <c:v>10130832</c:v>
                </c:pt>
                <c:pt idx="49">
                  <c:v>10341891</c:v>
                </c:pt>
                <c:pt idx="50">
                  <c:v>10552950</c:v>
                </c:pt>
                <c:pt idx="51">
                  <c:v>10764009</c:v>
                </c:pt>
                <c:pt idx="52">
                  <c:v>10975068</c:v>
                </c:pt>
                <c:pt idx="53">
                  <c:v>11186127</c:v>
                </c:pt>
                <c:pt idx="54">
                  <c:v>11397186</c:v>
                </c:pt>
                <c:pt idx="55">
                  <c:v>11608245</c:v>
                </c:pt>
                <c:pt idx="56">
                  <c:v>11819304</c:v>
                </c:pt>
                <c:pt idx="57">
                  <c:v>12030363</c:v>
                </c:pt>
                <c:pt idx="58">
                  <c:v>12241422</c:v>
                </c:pt>
                <c:pt idx="59">
                  <c:v>12452481</c:v>
                </c:pt>
                <c:pt idx="60">
                  <c:v>12663540</c:v>
                </c:pt>
                <c:pt idx="61">
                  <c:v>12874599</c:v>
                </c:pt>
                <c:pt idx="62">
                  <c:v>13085658</c:v>
                </c:pt>
                <c:pt idx="63">
                  <c:v>13296717</c:v>
                </c:pt>
                <c:pt idx="64">
                  <c:v>13507776</c:v>
                </c:pt>
                <c:pt idx="65">
                  <c:v>13718835</c:v>
                </c:pt>
                <c:pt idx="66">
                  <c:v>13929894</c:v>
                </c:pt>
                <c:pt idx="67">
                  <c:v>14140953</c:v>
                </c:pt>
                <c:pt idx="68">
                  <c:v>14352012</c:v>
                </c:pt>
                <c:pt idx="69">
                  <c:v>14563071</c:v>
                </c:pt>
                <c:pt idx="70">
                  <c:v>14774130</c:v>
                </c:pt>
                <c:pt idx="71">
                  <c:v>14985189</c:v>
                </c:pt>
                <c:pt idx="72">
                  <c:v>15196248</c:v>
                </c:pt>
                <c:pt idx="73">
                  <c:v>15407307</c:v>
                </c:pt>
                <c:pt idx="74">
                  <c:v>15618366</c:v>
                </c:pt>
                <c:pt idx="75">
                  <c:v>15829425</c:v>
                </c:pt>
                <c:pt idx="76">
                  <c:v>16040484</c:v>
                </c:pt>
                <c:pt idx="77">
                  <c:v>16251543</c:v>
                </c:pt>
                <c:pt idx="78">
                  <c:v>16462602</c:v>
                </c:pt>
                <c:pt idx="79">
                  <c:v>16673661</c:v>
                </c:pt>
                <c:pt idx="80">
                  <c:v>16884720</c:v>
                </c:pt>
                <c:pt idx="81">
                  <c:v>17095779</c:v>
                </c:pt>
                <c:pt idx="82">
                  <c:v>17306838</c:v>
                </c:pt>
                <c:pt idx="83">
                  <c:v>17517897</c:v>
                </c:pt>
                <c:pt idx="84">
                  <c:v>17728956</c:v>
                </c:pt>
                <c:pt idx="85">
                  <c:v>17940015</c:v>
                </c:pt>
                <c:pt idx="86">
                  <c:v>18151074</c:v>
                </c:pt>
                <c:pt idx="87">
                  <c:v>18362133</c:v>
                </c:pt>
                <c:pt idx="88">
                  <c:v>18573192</c:v>
                </c:pt>
                <c:pt idx="89">
                  <c:v>18784251</c:v>
                </c:pt>
                <c:pt idx="90">
                  <c:v>18995310</c:v>
                </c:pt>
                <c:pt idx="91">
                  <c:v>19206369</c:v>
                </c:pt>
                <c:pt idx="92">
                  <c:v>19417428</c:v>
                </c:pt>
                <c:pt idx="93">
                  <c:v>19628487</c:v>
                </c:pt>
                <c:pt idx="94">
                  <c:v>19839546</c:v>
                </c:pt>
                <c:pt idx="95">
                  <c:v>20050605</c:v>
                </c:pt>
                <c:pt idx="96">
                  <c:v>20261664</c:v>
                </c:pt>
                <c:pt idx="97">
                  <c:v>20472723</c:v>
                </c:pt>
                <c:pt idx="98">
                  <c:v>20683782</c:v>
                </c:pt>
                <c:pt idx="99">
                  <c:v>20894841</c:v>
                </c:pt>
                <c:pt idx="100">
                  <c:v>21105900</c:v>
                </c:pt>
                <c:pt idx="101">
                  <c:v>21316959</c:v>
                </c:pt>
                <c:pt idx="102">
                  <c:v>21528018</c:v>
                </c:pt>
                <c:pt idx="103">
                  <c:v>21739077</c:v>
                </c:pt>
                <c:pt idx="104">
                  <c:v>21950136</c:v>
                </c:pt>
                <c:pt idx="105">
                  <c:v>22161195</c:v>
                </c:pt>
                <c:pt idx="106">
                  <c:v>22372254</c:v>
                </c:pt>
                <c:pt idx="107">
                  <c:v>22583313</c:v>
                </c:pt>
                <c:pt idx="108">
                  <c:v>22794372</c:v>
                </c:pt>
                <c:pt idx="109">
                  <c:v>23005431</c:v>
                </c:pt>
                <c:pt idx="110">
                  <c:v>23216490</c:v>
                </c:pt>
                <c:pt idx="111">
                  <c:v>23427549</c:v>
                </c:pt>
                <c:pt idx="112">
                  <c:v>23638608</c:v>
                </c:pt>
                <c:pt idx="113">
                  <c:v>23849667</c:v>
                </c:pt>
                <c:pt idx="114">
                  <c:v>24060726</c:v>
                </c:pt>
                <c:pt idx="115">
                  <c:v>24271785</c:v>
                </c:pt>
                <c:pt idx="116">
                  <c:v>24482844</c:v>
                </c:pt>
                <c:pt idx="117">
                  <c:v>24693903</c:v>
                </c:pt>
                <c:pt idx="118">
                  <c:v>24904962</c:v>
                </c:pt>
                <c:pt idx="119">
                  <c:v>25116021</c:v>
                </c:pt>
                <c:pt idx="120">
                  <c:v>25327080</c:v>
                </c:pt>
                <c:pt idx="121">
                  <c:v>25538139</c:v>
                </c:pt>
                <c:pt idx="122">
                  <c:v>25749198</c:v>
                </c:pt>
                <c:pt idx="123">
                  <c:v>25960257</c:v>
                </c:pt>
                <c:pt idx="124">
                  <c:v>26171316</c:v>
                </c:pt>
                <c:pt idx="125">
                  <c:v>26382375</c:v>
                </c:pt>
                <c:pt idx="126">
                  <c:v>26593434</c:v>
                </c:pt>
                <c:pt idx="127">
                  <c:v>26804493</c:v>
                </c:pt>
                <c:pt idx="128">
                  <c:v>27015552</c:v>
                </c:pt>
                <c:pt idx="129">
                  <c:v>27226611</c:v>
                </c:pt>
                <c:pt idx="130">
                  <c:v>27437670</c:v>
                </c:pt>
                <c:pt idx="131">
                  <c:v>27648729</c:v>
                </c:pt>
                <c:pt idx="132">
                  <c:v>27859788</c:v>
                </c:pt>
                <c:pt idx="133">
                  <c:v>28070847</c:v>
                </c:pt>
                <c:pt idx="134">
                  <c:v>28281906</c:v>
                </c:pt>
                <c:pt idx="135">
                  <c:v>28492965</c:v>
                </c:pt>
                <c:pt idx="136">
                  <c:v>28704024</c:v>
                </c:pt>
                <c:pt idx="137">
                  <c:v>28915083</c:v>
                </c:pt>
                <c:pt idx="138">
                  <c:v>29126142</c:v>
                </c:pt>
                <c:pt idx="139">
                  <c:v>29337201</c:v>
                </c:pt>
                <c:pt idx="140">
                  <c:v>29548260</c:v>
                </c:pt>
                <c:pt idx="141">
                  <c:v>29759319</c:v>
                </c:pt>
                <c:pt idx="142">
                  <c:v>29970378</c:v>
                </c:pt>
                <c:pt idx="143">
                  <c:v>30181437</c:v>
                </c:pt>
                <c:pt idx="144">
                  <c:v>30392496</c:v>
                </c:pt>
                <c:pt idx="145">
                  <c:v>30603555</c:v>
                </c:pt>
                <c:pt idx="146">
                  <c:v>30814614</c:v>
                </c:pt>
                <c:pt idx="147">
                  <c:v>31025673</c:v>
                </c:pt>
                <c:pt idx="148">
                  <c:v>31236732</c:v>
                </c:pt>
                <c:pt idx="149">
                  <c:v>31447791</c:v>
                </c:pt>
                <c:pt idx="150">
                  <c:v>31658850</c:v>
                </c:pt>
                <c:pt idx="151">
                  <c:v>31869909</c:v>
                </c:pt>
                <c:pt idx="152">
                  <c:v>32080968</c:v>
                </c:pt>
                <c:pt idx="153">
                  <c:v>32292027</c:v>
                </c:pt>
                <c:pt idx="154">
                  <c:v>32503086</c:v>
                </c:pt>
                <c:pt idx="155">
                  <c:v>32714145</c:v>
                </c:pt>
                <c:pt idx="156">
                  <c:v>32925204</c:v>
                </c:pt>
                <c:pt idx="157">
                  <c:v>33136263</c:v>
                </c:pt>
                <c:pt idx="158">
                  <c:v>33347322</c:v>
                </c:pt>
                <c:pt idx="159">
                  <c:v>33558381</c:v>
                </c:pt>
                <c:pt idx="160">
                  <c:v>33769440</c:v>
                </c:pt>
                <c:pt idx="161">
                  <c:v>33980499</c:v>
                </c:pt>
                <c:pt idx="162">
                  <c:v>34191558</c:v>
                </c:pt>
                <c:pt idx="163">
                  <c:v>34402617</c:v>
                </c:pt>
                <c:pt idx="164">
                  <c:v>34613676</c:v>
                </c:pt>
                <c:pt idx="165">
                  <c:v>34824735</c:v>
                </c:pt>
                <c:pt idx="166">
                  <c:v>35035794</c:v>
                </c:pt>
                <c:pt idx="167">
                  <c:v>35246853</c:v>
                </c:pt>
                <c:pt idx="168">
                  <c:v>35457912</c:v>
                </c:pt>
                <c:pt idx="169">
                  <c:v>35668971</c:v>
                </c:pt>
                <c:pt idx="170">
                  <c:v>35880030</c:v>
                </c:pt>
                <c:pt idx="171">
                  <c:v>36091089</c:v>
                </c:pt>
                <c:pt idx="172">
                  <c:v>36302148</c:v>
                </c:pt>
                <c:pt idx="173">
                  <c:v>36513207</c:v>
                </c:pt>
                <c:pt idx="174">
                  <c:v>36724266</c:v>
                </c:pt>
                <c:pt idx="175">
                  <c:v>36935325</c:v>
                </c:pt>
                <c:pt idx="176">
                  <c:v>37146384</c:v>
                </c:pt>
                <c:pt idx="177">
                  <c:v>37357443</c:v>
                </c:pt>
                <c:pt idx="178">
                  <c:v>37568502</c:v>
                </c:pt>
                <c:pt idx="179">
                  <c:v>37779561</c:v>
                </c:pt>
                <c:pt idx="180">
                  <c:v>37990620</c:v>
                </c:pt>
                <c:pt idx="181">
                  <c:v>38201679</c:v>
                </c:pt>
                <c:pt idx="182">
                  <c:v>38412738</c:v>
                </c:pt>
                <c:pt idx="183">
                  <c:v>38623797</c:v>
                </c:pt>
                <c:pt idx="184">
                  <c:v>38834856</c:v>
                </c:pt>
                <c:pt idx="185">
                  <c:v>39045915</c:v>
                </c:pt>
                <c:pt idx="186">
                  <c:v>39256974</c:v>
                </c:pt>
                <c:pt idx="187">
                  <c:v>39468033</c:v>
                </c:pt>
                <c:pt idx="188">
                  <c:v>39679092</c:v>
                </c:pt>
                <c:pt idx="189">
                  <c:v>39890151</c:v>
                </c:pt>
                <c:pt idx="190">
                  <c:v>40101210</c:v>
                </c:pt>
                <c:pt idx="191">
                  <c:v>40312269</c:v>
                </c:pt>
                <c:pt idx="192">
                  <c:v>40523328</c:v>
                </c:pt>
                <c:pt idx="193">
                  <c:v>40734387</c:v>
                </c:pt>
                <c:pt idx="194">
                  <c:v>40945446</c:v>
                </c:pt>
                <c:pt idx="195">
                  <c:v>41156505</c:v>
                </c:pt>
                <c:pt idx="196">
                  <c:v>41367564</c:v>
                </c:pt>
                <c:pt idx="197">
                  <c:v>41578623</c:v>
                </c:pt>
                <c:pt idx="198">
                  <c:v>41789682</c:v>
                </c:pt>
                <c:pt idx="199">
                  <c:v>42000741</c:v>
                </c:pt>
                <c:pt idx="200">
                  <c:v>42211800</c:v>
                </c:pt>
                <c:pt idx="201">
                  <c:v>42422859</c:v>
                </c:pt>
                <c:pt idx="202">
                  <c:v>42633918</c:v>
                </c:pt>
                <c:pt idx="203">
                  <c:v>42844977</c:v>
                </c:pt>
                <c:pt idx="204">
                  <c:v>43056036</c:v>
                </c:pt>
                <c:pt idx="205">
                  <c:v>43267095</c:v>
                </c:pt>
                <c:pt idx="206">
                  <c:v>43478154</c:v>
                </c:pt>
                <c:pt idx="207">
                  <c:v>43689213</c:v>
                </c:pt>
                <c:pt idx="208">
                  <c:v>43900272</c:v>
                </c:pt>
                <c:pt idx="209">
                  <c:v>44111331</c:v>
                </c:pt>
                <c:pt idx="210">
                  <c:v>44322390</c:v>
                </c:pt>
                <c:pt idx="211">
                  <c:v>44533449</c:v>
                </c:pt>
                <c:pt idx="212">
                  <c:v>44744508</c:v>
                </c:pt>
                <c:pt idx="213">
                  <c:v>44955567</c:v>
                </c:pt>
                <c:pt idx="214">
                  <c:v>45166626</c:v>
                </c:pt>
                <c:pt idx="215">
                  <c:v>45377685</c:v>
                </c:pt>
                <c:pt idx="216">
                  <c:v>45588744</c:v>
                </c:pt>
                <c:pt idx="217">
                  <c:v>45799803</c:v>
                </c:pt>
                <c:pt idx="218">
                  <c:v>46010862</c:v>
                </c:pt>
                <c:pt idx="219">
                  <c:v>46221921</c:v>
                </c:pt>
                <c:pt idx="220">
                  <c:v>46432980</c:v>
                </c:pt>
                <c:pt idx="221">
                  <c:v>46644039</c:v>
                </c:pt>
                <c:pt idx="222">
                  <c:v>46855098</c:v>
                </c:pt>
                <c:pt idx="223">
                  <c:v>47066157</c:v>
                </c:pt>
                <c:pt idx="224">
                  <c:v>47277216</c:v>
                </c:pt>
                <c:pt idx="225">
                  <c:v>47488275</c:v>
                </c:pt>
                <c:pt idx="226">
                  <c:v>47699334</c:v>
                </c:pt>
                <c:pt idx="227">
                  <c:v>47910393</c:v>
                </c:pt>
                <c:pt idx="228">
                  <c:v>48121452</c:v>
                </c:pt>
                <c:pt idx="229">
                  <c:v>48332511</c:v>
                </c:pt>
                <c:pt idx="230">
                  <c:v>48543570</c:v>
                </c:pt>
                <c:pt idx="231">
                  <c:v>48754629</c:v>
                </c:pt>
                <c:pt idx="232">
                  <c:v>48965688</c:v>
                </c:pt>
                <c:pt idx="233">
                  <c:v>49176747</c:v>
                </c:pt>
                <c:pt idx="234">
                  <c:v>49387806</c:v>
                </c:pt>
                <c:pt idx="235">
                  <c:v>49598865</c:v>
                </c:pt>
                <c:pt idx="236">
                  <c:v>49809924</c:v>
                </c:pt>
                <c:pt idx="237">
                  <c:v>50020983</c:v>
                </c:pt>
                <c:pt idx="238">
                  <c:v>50232042</c:v>
                </c:pt>
                <c:pt idx="239">
                  <c:v>50443101</c:v>
                </c:pt>
                <c:pt idx="240">
                  <c:v>50654160</c:v>
                </c:pt>
                <c:pt idx="241">
                  <c:v>50865219</c:v>
                </c:pt>
                <c:pt idx="242">
                  <c:v>51076278</c:v>
                </c:pt>
                <c:pt idx="243">
                  <c:v>51287337</c:v>
                </c:pt>
                <c:pt idx="244">
                  <c:v>51498396</c:v>
                </c:pt>
                <c:pt idx="245">
                  <c:v>51709455</c:v>
                </c:pt>
                <c:pt idx="246">
                  <c:v>51920514</c:v>
                </c:pt>
                <c:pt idx="247">
                  <c:v>52131573</c:v>
                </c:pt>
                <c:pt idx="248">
                  <c:v>52342632</c:v>
                </c:pt>
                <c:pt idx="249">
                  <c:v>52553691</c:v>
                </c:pt>
                <c:pt idx="250">
                  <c:v>52764750</c:v>
                </c:pt>
                <c:pt idx="251">
                  <c:v>52975809</c:v>
                </c:pt>
                <c:pt idx="252">
                  <c:v>53186868</c:v>
                </c:pt>
                <c:pt idx="253">
                  <c:v>53397927</c:v>
                </c:pt>
                <c:pt idx="254">
                  <c:v>53608986</c:v>
                </c:pt>
                <c:pt idx="255">
                  <c:v>53820045</c:v>
                </c:pt>
                <c:pt idx="256">
                  <c:v>54031104</c:v>
                </c:pt>
                <c:pt idx="257">
                  <c:v>54242163</c:v>
                </c:pt>
                <c:pt idx="258">
                  <c:v>54453222</c:v>
                </c:pt>
                <c:pt idx="259">
                  <c:v>54664281</c:v>
                </c:pt>
                <c:pt idx="260">
                  <c:v>54875340</c:v>
                </c:pt>
                <c:pt idx="261">
                  <c:v>55086399</c:v>
                </c:pt>
                <c:pt idx="262">
                  <c:v>55297458</c:v>
                </c:pt>
                <c:pt idx="263">
                  <c:v>55508517</c:v>
                </c:pt>
                <c:pt idx="264">
                  <c:v>55719576</c:v>
                </c:pt>
                <c:pt idx="265">
                  <c:v>55930635</c:v>
                </c:pt>
                <c:pt idx="266">
                  <c:v>56141694</c:v>
                </c:pt>
                <c:pt idx="267">
                  <c:v>56352753</c:v>
                </c:pt>
                <c:pt idx="268">
                  <c:v>56563812</c:v>
                </c:pt>
                <c:pt idx="269">
                  <c:v>56774871</c:v>
                </c:pt>
                <c:pt idx="270">
                  <c:v>56985930</c:v>
                </c:pt>
                <c:pt idx="271">
                  <c:v>57196989</c:v>
                </c:pt>
                <c:pt idx="272">
                  <c:v>57408048</c:v>
                </c:pt>
                <c:pt idx="273">
                  <c:v>57619107</c:v>
                </c:pt>
                <c:pt idx="274">
                  <c:v>57830166</c:v>
                </c:pt>
                <c:pt idx="275">
                  <c:v>58041225</c:v>
                </c:pt>
                <c:pt idx="276">
                  <c:v>58252284</c:v>
                </c:pt>
                <c:pt idx="277">
                  <c:v>58463343</c:v>
                </c:pt>
                <c:pt idx="278">
                  <c:v>58674402</c:v>
                </c:pt>
                <c:pt idx="279">
                  <c:v>58885461</c:v>
                </c:pt>
                <c:pt idx="280">
                  <c:v>59096520</c:v>
                </c:pt>
                <c:pt idx="281">
                  <c:v>59307579</c:v>
                </c:pt>
                <c:pt idx="282">
                  <c:v>59518638</c:v>
                </c:pt>
                <c:pt idx="283">
                  <c:v>59729697</c:v>
                </c:pt>
                <c:pt idx="284">
                  <c:v>59940756</c:v>
                </c:pt>
                <c:pt idx="285">
                  <c:v>60151815</c:v>
                </c:pt>
                <c:pt idx="286">
                  <c:v>60362874</c:v>
                </c:pt>
                <c:pt idx="287">
                  <c:v>60573933</c:v>
                </c:pt>
                <c:pt idx="288">
                  <c:v>60784992</c:v>
                </c:pt>
                <c:pt idx="289">
                  <c:v>60996051</c:v>
                </c:pt>
                <c:pt idx="290">
                  <c:v>61207110</c:v>
                </c:pt>
                <c:pt idx="291">
                  <c:v>61418169</c:v>
                </c:pt>
                <c:pt idx="292">
                  <c:v>61629228</c:v>
                </c:pt>
                <c:pt idx="293">
                  <c:v>61840287</c:v>
                </c:pt>
                <c:pt idx="294">
                  <c:v>62051346</c:v>
                </c:pt>
                <c:pt idx="295">
                  <c:v>62262405</c:v>
                </c:pt>
                <c:pt idx="296">
                  <c:v>62473464</c:v>
                </c:pt>
                <c:pt idx="297">
                  <c:v>62684523</c:v>
                </c:pt>
                <c:pt idx="298">
                  <c:v>62895582</c:v>
                </c:pt>
                <c:pt idx="299">
                  <c:v>63106641</c:v>
                </c:pt>
                <c:pt idx="300">
                  <c:v>63317700</c:v>
                </c:pt>
                <c:pt idx="301">
                  <c:v>63528759</c:v>
                </c:pt>
                <c:pt idx="302">
                  <c:v>63739818</c:v>
                </c:pt>
                <c:pt idx="303">
                  <c:v>63950877</c:v>
                </c:pt>
                <c:pt idx="304">
                  <c:v>64161936</c:v>
                </c:pt>
                <c:pt idx="305">
                  <c:v>64372995</c:v>
                </c:pt>
                <c:pt idx="306">
                  <c:v>64584054</c:v>
                </c:pt>
                <c:pt idx="307">
                  <c:v>64795113</c:v>
                </c:pt>
                <c:pt idx="308">
                  <c:v>65006172</c:v>
                </c:pt>
                <c:pt idx="309">
                  <c:v>65217231</c:v>
                </c:pt>
                <c:pt idx="310">
                  <c:v>65428290</c:v>
                </c:pt>
                <c:pt idx="311">
                  <c:v>65639349</c:v>
                </c:pt>
                <c:pt idx="312">
                  <c:v>65850408</c:v>
                </c:pt>
                <c:pt idx="313">
                  <c:v>66061467</c:v>
                </c:pt>
                <c:pt idx="314">
                  <c:v>66272526</c:v>
                </c:pt>
                <c:pt idx="315">
                  <c:v>66483585</c:v>
                </c:pt>
                <c:pt idx="316">
                  <c:v>66694644</c:v>
                </c:pt>
                <c:pt idx="317">
                  <c:v>66905703</c:v>
                </c:pt>
                <c:pt idx="318">
                  <c:v>67116762</c:v>
                </c:pt>
                <c:pt idx="319">
                  <c:v>67327821</c:v>
                </c:pt>
                <c:pt idx="320">
                  <c:v>67538880</c:v>
                </c:pt>
                <c:pt idx="321">
                  <c:v>67749939</c:v>
                </c:pt>
                <c:pt idx="322">
                  <c:v>67960998</c:v>
                </c:pt>
                <c:pt idx="323">
                  <c:v>68172057</c:v>
                </c:pt>
                <c:pt idx="324">
                  <c:v>68383116</c:v>
                </c:pt>
                <c:pt idx="325">
                  <c:v>68594175</c:v>
                </c:pt>
                <c:pt idx="326">
                  <c:v>68805234</c:v>
                </c:pt>
                <c:pt idx="327">
                  <c:v>69016293</c:v>
                </c:pt>
                <c:pt idx="328">
                  <c:v>69227352</c:v>
                </c:pt>
                <c:pt idx="329">
                  <c:v>69438411</c:v>
                </c:pt>
                <c:pt idx="330">
                  <c:v>69649470</c:v>
                </c:pt>
                <c:pt idx="331">
                  <c:v>69860529</c:v>
                </c:pt>
                <c:pt idx="332">
                  <c:v>70071588</c:v>
                </c:pt>
                <c:pt idx="333">
                  <c:v>70282647</c:v>
                </c:pt>
                <c:pt idx="334">
                  <c:v>70493706</c:v>
                </c:pt>
                <c:pt idx="335">
                  <c:v>70704765</c:v>
                </c:pt>
                <c:pt idx="336">
                  <c:v>70915824</c:v>
                </c:pt>
                <c:pt idx="337">
                  <c:v>71126883</c:v>
                </c:pt>
                <c:pt idx="338">
                  <c:v>71337942</c:v>
                </c:pt>
                <c:pt idx="339">
                  <c:v>71549001</c:v>
                </c:pt>
                <c:pt idx="340">
                  <c:v>71760060</c:v>
                </c:pt>
                <c:pt idx="341">
                  <c:v>71971119</c:v>
                </c:pt>
                <c:pt idx="342">
                  <c:v>72182178</c:v>
                </c:pt>
                <c:pt idx="343">
                  <c:v>72393237</c:v>
                </c:pt>
                <c:pt idx="344">
                  <c:v>72604296</c:v>
                </c:pt>
                <c:pt idx="345">
                  <c:v>72815355</c:v>
                </c:pt>
                <c:pt idx="346">
                  <c:v>73026414</c:v>
                </c:pt>
                <c:pt idx="347">
                  <c:v>73237473</c:v>
                </c:pt>
                <c:pt idx="348">
                  <c:v>73448532</c:v>
                </c:pt>
                <c:pt idx="349">
                  <c:v>73659591</c:v>
                </c:pt>
                <c:pt idx="350">
                  <c:v>73870650</c:v>
                </c:pt>
                <c:pt idx="351">
                  <c:v>74081709</c:v>
                </c:pt>
                <c:pt idx="352">
                  <c:v>74292768</c:v>
                </c:pt>
                <c:pt idx="353">
                  <c:v>74503827</c:v>
                </c:pt>
                <c:pt idx="354">
                  <c:v>74714886</c:v>
                </c:pt>
                <c:pt idx="355">
                  <c:v>74925945</c:v>
                </c:pt>
                <c:pt idx="356">
                  <c:v>75137004</c:v>
                </c:pt>
                <c:pt idx="357">
                  <c:v>75348063</c:v>
                </c:pt>
                <c:pt idx="358">
                  <c:v>75559122</c:v>
                </c:pt>
                <c:pt idx="359">
                  <c:v>75770181</c:v>
                </c:pt>
                <c:pt idx="360">
                  <c:v>75981240</c:v>
                </c:pt>
                <c:pt idx="361">
                  <c:v>76192299</c:v>
                </c:pt>
                <c:pt idx="362">
                  <c:v>76403358</c:v>
                </c:pt>
                <c:pt idx="363">
                  <c:v>76614417</c:v>
                </c:pt>
                <c:pt idx="364">
                  <c:v>76825476</c:v>
                </c:pt>
                <c:pt idx="365">
                  <c:v>77036535</c:v>
                </c:pt>
                <c:pt idx="366">
                  <c:v>77247594</c:v>
                </c:pt>
                <c:pt idx="367">
                  <c:v>77458653</c:v>
                </c:pt>
                <c:pt idx="368">
                  <c:v>77669712</c:v>
                </c:pt>
                <c:pt idx="369">
                  <c:v>77880771</c:v>
                </c:pt>
                <c:pt idx="370">
                  <c:v>78091830</c:v>
                </c:pt>
                <c:pt idx="371">
                  <c:v>78302889</c:v>
                </c:pt>
                <c:pt idx="372">
                  <c:v>78513948</c:v>
                </c:pt>
                <c:pt idx="373">
                  <c:v>78725007</c:v>
                </c:pt>
                <c:pt idx="374">
                  <c:v>78936066</c:v>
                </c:pt>
                <c:pt idx="375">
                  <c:v>79147125</c:v>
                </c:pt>
                <c:pt idx="376">
                  <c:v>79358184</c:v>
                </c:pt>
                <c:pt idx="377">
                  <c:v>79569243</c:v>
                </c:pt>
                <c:pt idx="378">
                  <c:v>79780302</c:v>
                </c:pt>
                <c:pt idx="379">
                  <c:v>79991361</c:v>
                </c:pt>
                <c:pt idx="380">
                  <c:v>80202420</c:v>
                </c:pt>
                <c:pt idx="381">
                  <c:v>80413479</c:v>
                </c:pt>
                <c:pt idx="382">
                  <c:v>80624538</c:v>
                </c:pt>
                <c:pt idx="383">
                  <c:v>80835597</c:v>
                </c:pt>
                <c:pt idx="384">
                  <c:v>81046656</c:v>
                </c:pt>
                <c:pt idx="385">
                  <c:v>81257715</c:v>
                </c:pt>
                <c:pt idx="386">
                  <c:v>81468774</c:v>
                </c:pt>
                <c:pt idx="387">
                  <c:v>81679833</c:v>
                </c:pt>
                <c:pt idx="388">
                  <c:v>81890892</c:v>
                </c:pt>
                <c:pt idx="389">
                  <c:v>82101951</c:v>
                </c:pt>
                <c:pt idx="390">
                  <c:v>82313010</c:v>
                </c:pt>
                <c:pt idx="391">
                  <c:v>82524069</c:v>
                </c:pt>
                <c:pt idx="392">
                  <c:v>82735128</c:v>
                </c:pt>
                <c:pt idx="393">
                  <c:v>82946187</c:v>
                </c:pt>
                <c:pt idx="394">
                  <c:v>83157246</c:v>
                </c:pt>
                <c:pt idx="395">
                  <c:v>83368305</c:v>
                </c:pt>
                <c:pt idx="396">
                  <c:v>83579364</c:v>
                </c:pt>
                <c:pt idx="397">
                  <c:v>83790423</c:v>
                </c:pt>
                <c:pt idx="398">
                  <c:v>84001482</c:v>
                </c:pt>
                <c:pt idx="399">
                  <c:v>84212541</c:v>
                </c:pt>
                <c:pt idx="400">
                  <c:v>84423600</c:v>
                </c:pt>
                <c:pt idx="401">
                  <c:v>84634659</c:v>
                </c:pt>
                <c:pt idx="402">
                  <c:v>84845718</c:v>
                </c:pt>
                <c:pt idx="403">
                  <c:v>85056777</c:v>
                </c:pt>
                <c:pt idx="404">
                  <c:v>85267836</c:v>
                </c:pt>
                <c:pt idx="405">
                  <c:v>85478895</c:v>
                </c:pt>
                <c:pt idx="406">
                  <c:v>85689954</c:v>
                </c:pt>
                <c:pt idx="407">
                  <c:v>85901013</c:v>
                </c:pt>
                <c:pt idx="408">
                  <c:v>86112072</c:v>
                </c:pt>
                <c:pt idx="409">
                  <c:v>86323131</c:v>
                </c:pt>
                <c:pt idx="410">
                  <c:v>86534190</c:v>
                </c:pt>
                <c:pt idx="411">
                  <c:v>86745249</c:v>
                </c:pt>
                <c:pt idx="412">
                  <c:v>86956308</c:v>
                </c:pt>
                <c:pt idx="413">
                  <c:v>87167367</c:v>
                </c:pt>
                <c:pt idx="414">
                  <c:v>87378426</c:v>
                </c:pt>
                <c:pt idx="415">
                  <c:v>87589485</c:v>
                </c:pt>
                <c:pt idx="416">
                  <c:v>87800544</c:v>
                </c:pt>
                <c:pt idx="417">
                  <c:v>88011603</c:v>
                </c:pt>
                <c:pt idx="418">
                  <c:v>88222662</c:v>
                </c:pt>
                <c:pt idx="419">
                  <c:v>88433721</c:v>
                </c:pt>
                <c:pt idx="420">
                  <c:v>88644780</c:v>
                </c:pt>
                <c:pt idx="421">
                  <c:v>88855839</c:v>
                </c:pt>
                <c:pt idx="422">
                  <c:v>89066898</c:v>
                </c:pt>
                <c:pt idx="423">
                  <c:v>89277957</c:v>
                </c:pt>
                <c:pt idx="424">
                  <c:v>89489016</c:v>
                </c:pt>
                <c:pt idx="425">
                  <c:v>89700075</c:v>
                </c:pt>
                <c:pt idx="426">
                  <c:v>89911134</c:v>
                </c:pt>
                <c:pt idx="427">
                  <c:v>90122193</c:v>
                </c:pt>
                <c:pt idx="428">
                  <c:v>90333252</c:v>
                </c:pt>
                <c:pt idx="429">
                  <c:v>90544311</c:v>
                </c:pt>
                <c:pt idx="430">
                  <c:v>90755370</c:v>
                </c:pt>
                <c:pt idx="431">
                  <c:v>90966429</c:v>
                </c:pt>
                <c:pt idx="432">
                  <c:v>91177488</c:v>
                </c:pt>
                <c:pt idx="433">
                  <c:v>91388547</c:v>
                </c:pt>
                <c:pt idx="434">
                  <c:v>91599606</c:v>
                </c:pt>
                <c:pt idx="435">
                  <c:v>91810665</c:v>
                </c:pt>
                <c:pt idx="436">
                  <c:v>92021724</c:v>
                </c:pt>
                <c:pt idx="437">
                  <c:v>92232783</c:v>
                </c:pt>
                <c:pt idx="438">
                  <c:v>92443842</c:v>
                </c:pt>
                <c:pt idx="439">
                  <c:v>92654901</c:v>
                </c:pt>
                <c:pt idx="440">
                  <c:v>92865960</c:v>
                </c:pt>
                <c:pt idx="441">
                  <c:v>93077019</c:v>
                </c:pt>
                <c:pt idx="442">
                  <c:v>93288078</c:v>
                </c:pt>
                <c:pt idx="443">
                  <c:v>93499137</c:v>
                </c:pt>
                <c:pt idx="444">
                  <c:v>93710196</c:v>
                </c:pt>
                <c:pt idx="445">
                  <c:v>93921255</c:v>
                </c:pt>
                <c:pt idx="446">
                  <c:v>94132314</c:v>
                </c:pt>
                <c:pt idx="447">
                  <c:v>94343373</c:v>
                </c:pt>
                <c:pt idx="448">
                  <c:v>94554432</c:v>
                </c:pt>
                <c:pt idx="449">
                  <c:v>94765491</c:v>
                </c:pt>
                <c:pt idx="450">
                  <c:v>94976550</c:v>
                </c:pt>
                <c:pt idx="451">
                  <c:v>95187609</c:v>
                </c:pt>
                <c:pt idx="452">
                  <c:v>95398668</c:v>
                </c:pt>
                <c:pt idx="453">
                  <c:v>95609727</c:v>
                </c:pt>
                <c:pt idx="454">
                  <c:v>95820786</c:v>
                </c:pt>
                <c:pt idx="455">
                  <c:v>96031845</c:v>
                </c:pt>
                <c:pt idx="456">
                  <c:v>96242904</c:v>
                </c:pt>
                <c:pt idx="457">
                  <c:v>96453963</c:v>
                </c:pt>
                <c:pt idx="458">
                  <c:v>96665022</c:v>
                </c:pt>
                <c:pt idx="459">
                  <c:v>96876081</c:v>
                </c:pt>
                <c:pt idx="460">
                  <c:v>97087140</c:v>
                </c:pt>
                <c:pt idx="461">
                  <c:v>97298199</c:v>
                </c:pt>
                <c:pt idx="462">
                  <c:v>97509258</c:v>
                </c:pt>
                <c:pt idx="463">
                  <c:v>97720317</c:v>
                </c:pt>
                <c:pt idx="464">
                  <c:v>97931376</c:v>
                </c:pt>
                <c:pt idx="465">
                  <c:v>98142435</c:v>
                </c:pt>
                <c:pt idx="466">
                  <c:v>98353494</c:v>
                </c:pt>
                <c:pt idx="467">
                  <c:v>98564553</c:v>
                </c:pt>
                <c:pt idx="468">
                  <c:v>98775612</c:v>
                </c:pt>
                <c:pt idx="469">
                  <c:v>98986671</c:v>
                </c:pt>
                <c:pt idx="470">
                  <c:v>99197730</c:v>
                </c:pt>
                <c:pt idx="471">
                  <c:v>99408789</c:v>
                </c:pt>
                <c:pt idx="472">
                  <c:v>99619848</c:v>
                </c:pt>
                <c:pt idx="473">
                  <c:v>99830907</c:v>
                </c:pt>
                <c:pt idx="474">
                  <c:v>100041966</c:v>
                </c:pt>
                <c:pt idx="475">
                  <c:v>100253025</c:v>
                </c:pt>
                <c:pt idx="476">
                  <c:v>100464084</c:v>
                </c:pt>
                <c:pt idx="477">
                  <c:v>100675143</c:v>
                </c:pt>
                <c:pt idx="478">
                  <c:v>100886202</c:v>
                </c:pt>
                <c:pt idx="479">
                  <c:v>101097261</c:v>
                </c:pt>
                <c:pt idx="480">
                  <c:v>101308320</c:v>
                </c:pt>
                <c:pt idx="481">
                  <c:v>101519379</c:v>
                </c:pt>
                <c:pt idx="482">
                  <c:v>101730438</c:v>
                </c:pt>
                <c:pt idx="483">
                  <c:v>101941497</c:v>
                </c:pt>
                <c:pt idx="484">
                  <c:v>102152556</c:v>
                </c:pt>
                <c:pt idx="485">
                  <c:v>102363615</c:v>
                </c:pt>
                <c:pt idx="486">
                  <c:v>102574674</c:v>
                </c:pt>
                <c:pt idx="487">
                  <c:v>102785733</c:v>
                </c:pt>
                <c:pt idx="488">
                  <c:v>102996792</c:v>
                </c:pt>
                <c:pt idx="489">
                  <c:v>103207851</c:v>
                </c:pt>
                <c:pt idx="490">
                  <c:v>103418910</c:v>
                </c:pt>
                <c:pt idx="491">
                  <c:v>103629969</c:v>
                </c:pt>
                <c:pt idx="492">
                  <c:v>103841028</c:v>
                </c:pt>
                <c:pt idx="493">
                  <c:v>104052087</c:v>
                </c:pt>
                <c:pt idx="494">
                  <c:v>104263146</c:v>
                </c:pt>
                <c:pt idx="495">
                  <c:v>104474205</c:v>
                </c:pt>
                <c:pt idx="496">
                  <c:v>104685264</c:v>
                </c:pt>
                <c:pt idx="497">
                  <c:v>104896323</c:v>
                </c:pt>
                <c:pt idx="498">
                  <c:v>105107382</c:v>
                </c:pt>
                <c:pt idx="499">
                  <c:v>105318441</c:v>
                </c:pt>
                <c:pt idx="500">
                  <c:v>105529500</c:v>
                </c:pt>
                <c:pt idx="501">
                  <c:v>105740559</c:v>
                </c:pt>
                <c:pt idx="502">
                  <c:v>105951618</c:v>
                </c:pt>
                <c:pt idx="503">
                  <c:v>106162677</c:v>
                </c:pt>
                <c:pt idx="504">
                  <c:v>106373736</c:v>
                </c:pt>
                <c:pt idx="505">
                  <c:v>106584795</c:v>
                </c:pt>
                <c:pt idx="506">
                  <c:v>106795854</c:v>
                </c:pt>
                <c:pt idx="507">
                  <c:v>107006913</c:v>
                </c:pt>
                <c:pt idx="508">
                  <c:v>107217972</c:v>
                </c:pt>
                <c:pt idx="509">
                  <c:v>107429031</c:v>
                </c:pt>
                <c:pt idx="510">
                  <c:v>107640090</c:v>
                </c:pt>
                <c:pt idx="511">
                  <c:v>107851149</c:v>
                </c:pt>
                <c:pt idx="512">
                  <c:v>108062208</c:v>
                </c:pt>
                <c:pt idx="513">
                  <c:v>108273267</c:v>
                </c:pt>
                <c:pt idx="514">
                  <c:v>108484326</c:v>
                </c:pt>
                <c:pt idx="515">
                  <c:v>108695385</c:v>
                </c:pt>
                <c:pt idx="516">
                  <c:v>108906444</c:v>
                </c:pt>
                <c:pt idx="517">
                  <c:v>109117503</c:v>
                </c:pt>
                <c:pt idx="518">
                  <c:v>109328562</c:v>
                </c:pt>
                <c:pt idx="519">
                  <c:v>109539621</c:v>
                </c:pt>
                <c:pt idx="520">
                  <c:v>109750680</c:v>
                </c:pt>
                <c:pt idx="521">
                  <c:v>109961739</c:v>
                </c:pt>
                <c:pt idx="522">
                  <c:v>110172798</c:v>
                </c:pt>
                <c:pt idx="523">
                  <c:v>110383857</c:v>
                </c:pt>
                <c:pt idx="524">
                  <c:v>110594916</c:v>
                </c:pt>
                <c:pt idx="525">
                  <c:v>110805975</c:v>
                </c:pt>
                <c:pt idx="526">
                  <c:v>111017034</c:v>
                </c:pt>
                <c:pt idx="527">
                  <c:v>111228093</c:v>
                </c:pt>
                <c:pt idx="528">
                  <c:v>111439152</c:v>
                </c:pt>
                <c:pt idx="529">
                  <c:v>111650211</c:v>
                </c:pt>
                <c:pt idx="530">
                  <c:v>111861270</c:v>
                </c:pt>
                <c:pt idx="531">
                  <c:v>112072329</c:v>
                </c:pt>
                <c:pt idx="532">
                  <c:v>112283388</c:v>
                </c:pt>
                <c:pt idx="533">
                  <c:v>112494447</c:v>
                </c:pt>
                <c:pt idx="534">
                  <c:v>112705506</c:v>
                </c:pt>
                <c:pt idx="535">
                  <c:v>112916565</c:v>
                </c:pt>
                <c:pt idx="536">
                  <c:v>113127624</c:v>
                </c:pt>
                <c:pt idx="537">
                  <c:v>113338683</c:v>
                </c:pt>
                <c:pt idx="538">
                  <c:v>113549742</c:v>
                </c:pt>
                <c:pt idx="539">
                  <c:v>113760801</c:v>
                </c:pt>
                <c:pt idx="540">
                  <c:v>113971860</c:v>
                </c:pt>
                <c:pt idx="541">
                  <c:v>114182919</c:v>
                </c:pt>
                <c:pt idx="542">
                  <c:v>114393978</c:v>
                </c:pt>
                <c:pt idx="543">
                  <c:v>114605037</c:v>
                </c:pt>
                <c:pt idx="544">
                  <c:v>114816096</c:v>
                </c:pt>
                <c:pt idx="545">
                  <c:v>115027155</c:v>
                </c:pt>
                <c:pt idx="546">
                  <c:v>115238214</c:v>
                </c:pt>
                <c:pt idx="547">
                  <c:v>115449273</c:v>
                </c:pt>
                <c:pt idx="548">
                  <c:v>115660332</c:v>
                </c:pt>
                <c:pt idx="549">
                  <c:v>115871391</c:v>
                </c:pt>
                <c:pt idx="550">
                  <c:v>116082450</c:v>
                </c:pt>
                <c:pt idx="551">
                  <c:v>116293509</c:v>
                </c:pt>
                <c:pt idx="552">
                  <c:v>116504568</c:v>
                </c:pt>
                <c:pt idx="553">
                  <c:v>116715627</c:v>
                </c:pt>
                <c:pt idx="554">
                  <c:v>116926686</c:v>
                </c:pt>
                <c:pt idx="555">
                  <c:v>117137745</c:v>
                </c:pt>
                <c:pt idx="556">
                  <c:v>117348804</c:v>
                </c:pt>
                <c:pt idx="557">
                  <c:v>117559863</c:v>
                </c:pt>
                <c:pt idx="558">
                  <c:v>117770922</c:v>
                </c:pt>
                <c:pt idx="559">
                  <c:v>117981981</c:v>
                </c:pt>
                <c:pt idx="560">
                  <c:v>118193040</c:v>
                </c:pt>
                <c:pt idx="561">
                  <c:v>118404099</c:v>
                </c:pt>
                <c:pt idx="562">
                  <c:v>118615158</c:v>
                </c:pt>
                <c:pt idx="563">
                  <c:v>118826217</c:v>
                </c:pt>
                <c:pt idx="564">
                  <c:v>119037276</c:v>
                </c:pt>
                <c:pt idx="565">
                  <c:v>119248335</c:v>
                </c:pt>
                <c:pt idx="566">
                  <c:v>119459394</c:v>
                </c:pt>
                <c:pt idx="567">
                  <c:v>119670453</c:v>
                </c:pt>
                <c:pt idx="568">
                  <c:v>119881512</c:v>
                </c:pt>
                <c:pt idx="569">
                  <c:v>120092571</c:v>
                </c:pt>
                <c:pt idx="570">
                  <c:v>120303630</c:v>
                </c:pt>
                <c:pt idx="571">
                  <c:v>120514689</c:v>
                </c:pt>
                <c:pt idx="572">
                  <c:v>120725748</c:v>
                </c:pt>
                <c:pt idx="573">
                  <c:v>120936807</c:v>
                </c:pt>
                <c:pt idx="574">
                  <c:v>121147866</c:v>
                </c:pt>
                <c:pt idx="575">
                  <c:v>121358925</c:v>
                </c:pt>
                <c:pt idx="576">
                  <c:v>121569984</c:v>
                </c:pt>
                <c:pt idx="577">
                  <c:v>121781043</c:v>
                </c:pt>
                <c:pt idx="578">
                  <c:v>121992102</c:v>
                </c:pt>
                <c:pt idx="579">
                  <c:v>122203161</c:v>
                </c:pt>
                <c:pt idx="580">
                  <c:v>122414220</c:v>
                </c:pt>
                <c:pt idx="581">
                  <c:v>122625279</c:v>
                </c:pt>
                <c:pt idx="582">
                  <c:v>122836338</c:v>
                </c:pt>
                <c:pt idx="583">
                  <c:v>123047397</c:v>
                </c:pt>
                <c:pt idx="584">
                  <c:v>123258456</c:v>
                </c:pt>
                <c:pt idx="585">
                  <c:v>123469515</c:v>
                </c:pt>
                <c:pt idx="586">
                  <c:v>123680574</c:v>
                </c:pt>
                <c:pt idx="587">
                  <c:v>123891633</c:v>
                </c:pt>
                <c:pt idx="588">
                  <c:v>124102692</c:v>
                </c:pt>
                <c:pt idx="589">
                  <c:v>124313751</c:v>
                </c:pt>
                <c:pt idx="590">
                  <c:v>124524810</c:v>
                </c:pt>
                <c:pt idx="591">
                  <c:v>124735869</c:v>
                </c:pt>
                <c:pt idx="592">
                  <c:v>124946928</c:v>
                </c:pt>
                <c:pt idx="593">
                  <c:v>125157987</c:v>
                </c:pt>
                <c:pt idx="594">
                  <c:v>125369046</c:v>
                </c:pt>
                <c:pt idx="595">
                  <c:v>125580105</c:v>
                </c:pt>
                <c:pt idx="596">
                  <c:v>125791164</c:v>
                </c:pt>
                <c:pt idx="597">
                  <c:v>126002223</c:v>
                </c:pt>
                <c:pt idx="598">
                  <c:v>126213282</c:v>
                </c:pt>
                <c:pt idx="599">
                  <c:v>126424341</c:v>
                </c:pt>
                <c:pt idx="600">
                  <c:v>126635400</c:v>
                </c:pt>
                <c:pt idx="601">
                  <c:v>126846459</c:v>
                </c:pt>
                <c:pt idx="602">
                  <c:v>127057518</c:v>
                </c:pt>
                <c:pt idx="603">
                  <c:v>127268577</c:v>
                </c:pt>
                <c:pt idx="604">
                  <c:v>127479636</c:v>
                </c:pt>
                <c:pt idx="605">
                  <c:v>127690695</c:v>
                </c:pt>
                <c:pt idx="606">
                  <c:v>127901754</c:v>
                </c:pt>
                <c:pt idx="607">
                  <c:v>128112813</c:v>
                </c:pt>
                <c:pt idx="608">
                  <c:v>128323872</c:v>
                </c:pt>
                <c:pt idx="609">
                  <c:v>128534931</c:v>
                </c:pt>
                <c:pt idx="610">
                  <c:v>128745990</c:v>
                </c:pt>
                <c:pt idx="611">
                  <c:v>128957049</c:v>
                </c:pt>
                <c:pt idx="612">
                  <c:v>129168108</c:v>
                </c:pt>
                <c:pt idx="613">
                  <c:v>129379167</c:v>
                </c:pt>
                <c:pt idx="614">
                  <c:v>129590226</c:v>
                </c:pt>
                <c:pt idx="615">
                  <c:v>129801285</c:v>
                </c:pt>
                <c:pt idx="616">
                  <c:v>130012344</c:v>
                </c:pt>
                <c:pt idx="617">
                  <c:v>130223403</c:v>
                </c:pt>
                <c:pt idx="618">
                  <c:v>130434462</c:v>
                </c:pt>
                <c:pt idx="619">
                  <c:v>130645521</c:v>
                </c:pt>
                <c:pt idx="620">
                  <c:v>130856580</c:v>
                </c:pt>
                <c:pt idx="621">
                  <c:v>131067639</c:v>
                </c:pt>
                <c:pt idx="622">
                  <c:v>131278698</c:v>
                </c:pt>
                <c:pt idx="623">
                  <c:v>131489757</c:v>
                </c:pt>
                <c:pt idx="624">
                  <c:v>131700816</c:v>
                </c:pt>
                <c:pt idx="625">
                  <c:v>131911875</c:v>
                </c:pt>
                <c:pt idx="626">
                  <c:v>132122934</c:v>
                </c:pt>
                <c:pt idx="627">
                  <c:v>132333993</c:v>
                </c:pt>
                <c:pt idx="628">
                  <c:v>132545052</c:v>
                </c:pt>
                <c:pt idx="629">
                  <c:v>132756111</c:v>
                </c:pt>
                <c:pt idx="630">
                  <c:v>132967170</c:v>
                </c:pt>
                <c:pt idx="631">
                  <c:v>133178229</c:v>
                </c:pt>
                <c:pt idx="632">
                  <c:v>133389288</c:v>
                </c:pt>
                <c:pt idx="633">
                  <c:v>133600347</c:v>
                </c:pt>
                <c:pt idx="634">
                  <c:v>133811406</c:v>
                </c:pt>
                <c:pt idx="635">
                  <c:v>134022465</c:v>
                </c:pt>
                <c:pt idx="636">
                  <c:v>134233524</c:v>
                </c:pt>
                <c:pt idx="637">
                  <c:v>134444583</c:v>
                </c:pt>
                <c:pt idx="638">
                  <c:v>134655642</c:v>
                </c:pt>
                <c:pt idx="639">
                  <c:v>134866701</c:v>
                </c:pt>
                <c:pt idx="640">
                  <c:v>135077760</c:v>
                </c:pt>
                <c:pt idx="641">
                  <c:v>135288819</c:v>
                </c:pt>
                <c:pt idx="642">
                  <c:v>135499878</c:v>
                </c:pt>
                <c:pt idx="643">
                  <c:v>135710937</c:v>
                </c:pt>
                <c:pt idx="644">
                  <c:v>135921996</c:v>
                </c:pt>
                <c:pt idx="645">
                  <c:v>136133055</c:v>
                </c:pt>
                <c:pt idx="646">
                  <c:v>136344114</c:v>
                </c:pt>
                <c:pt idx="647">
                  <c:v>136555173</c:v>
                </c:pt>
                <c:pt idx="648">
                  <c:v>136766232</c:v>
                </c:pt>
                <c:pt idx="649">
                  <c:v>136977291</c:v>
                </c:pt>
                <c:pt idx="650">
                  <c:v>137188350</c:v>
                </c:pt>
                <c:pt idx="651">
                  <c:v>137399409</c:v>
                </c:pt>
                <c:pt idx="652">
                  <c:v>137610468</c:v>
                </c:pt>
                <c:pt idx="653">
                  <c:v>137821527</c:v>
                </c:pt>
                <c:pt idx="654">
                  <c:v>138032586</c:v>
                </c:pt>
                <c:pt idx="655">
                  <c:v>138243645</c:v>
                </c:pt>
                <c:pt idx="656">
                  <c:v>138454704</c:v>
                </c:pt>
                <c:pt idx="657">
                  <c:v>138665763</c:v>
                </c:pt>
                <c:pt idx="658">
                  <c:v>138876822</c:v>
                </c:pt>
                <c:pt idx="659">
                  <c:v>139087881</c:v>
                </c:pt>
                <c:pt idx="660">
                  <c:v>139298940</c:v>
                </c:pt>
                <c:pt idx="661">
                  <c:v>139509999</c:v>
                </c:pt>
                <c:pt idx="662">
                  <c:v>139721058</c:v>
                </c:pt>
                <c:pt idx="663">
                  <c:v>139932117</c:v>
                </c:pt>
                <c:pt idx="664">
                  <c:v>140143176</c:v>
                </c:pt>
                <c:pt idx="665">
                  <c:v>140354235</c:v>
                </c:pt>
                <c:pt idx="666">
                  <c:v>140565294</c:v>
                </c:pt>
                <c:pt idx="667">
                  <c:v>140776353</c:v>
                </c:pt>
                <c:pt idx="668">
                  <c:v>140987412</c:v>
                </c:pt>
                <c:pt idx="669">
                  <c:v>141198471</c:v>
                </c:pt>
                <c:pt idx="670">
                  <c:v>141409530</c:v>
                </c:pt>
                <c:pt idx="671">
                  <c:v>141620589</c:v>
                </c:pt>
                <c:pt idx="672">
                  <c:v>141831648</c:v>
                </c:pt>
                <c:pt idx="673">
                  <c:v>142042707</c:v>
                </c:pt>
                <c:pt idx="674">
                  <c:v>142253766</c:v>
                </c:pt>
                <c:pt idx="675">
                  <c:v>142464825</c:v>
                </c:pt>
                <c:pt idx="676">
                  <c:v>142675884</c:v>
                </c:pt>
                <c:pt idx="677">
                  <c:v>142886943</c:v>
                </c:pt>
                <c:pt idx="678">
                  <c:v>143098002</c:v>
                </c:pt>
                <c:pt idx="679">
                  <c:v>143309061</c:v>
                </c:pt>
                <c:pt idx="680">
                  <c:v>143520120</c:v>
                </c:pt>
                <c:pt idx="681">
                  <c:v>143731179</c:v>
                </c:pt>
                <c:pt idx="682">
                  <c:v>143942238</c:v>
                </c:pt>
                <c:pt idx="683">
                  <c:v>144153297</c:v>
                </c:pt>
                <c:pt idx="684">
                  <c:v>144364356</c:v>
                </c:pt>
                <c:pt idx="685">
                  <c:v>144575415</c:v>
                </c:pt>
                <c:pt idx="686">
                  <c:v>144786474</c:v>
                </c:pt>
                <c:pt idx="687">
                  <c:v>144997533</c:v>
                </c:pt>
                <c:pt idx="688">
                  <c:v>145208592</c:v>
                </c:pt>
                <c:pt idx="689">
                  <c:v>145419651</c:v>
                </c:pt>
                <c:pt idx="690">
                  <c:v>145630710</c:v>
                </c:pt>
                <c:pt idx="691">
                  <c:v>145841769</c:v>
                </c:pt>
                <c:pt idx="692">
                  <c:v>146052828</c:v>
                </c:pt>
                <c:pt idx="693">
                  <c:v>146263887</c:v>
                </c:pt>
                <c:pt idx="694">
                  <c:v>146474946</c:v>
                </c:pt>
                <c:pt idx="695">
                  <c:v>146686005</c:v>
                </c:pt>
                <c:pt idx="696">
                  <c:v>146897064</c:v>
                </c:pt>
                <c:pt idx="697">
                  <c:v>147108123</c:v>
                </c:pt>
                <c:pt idx="698">
                  <c:v>147319182</c:v>
                </c:pt>
                <c:pt idx="699">
                  <c:v>147530241</c:v>
                </c:pt>
                <c:pt idx="700">
                  <c:v>147741300</c:v>
                </c:pt>
                <c:pt idx="701">
                  <c:v>147952359</c:v>
                </c:pt>
                <c:pt idx="702">
                  <c:v>148163418</c:v>
                </c:pt>
                <c:pt idx="703">
                  <c:v>148374477</c:v>
                </c:pt>
                <c:pt idx="704">
                  <c:v>148585536</c:v>
                </c:pt>
                <c:pt idx="705">
                  <c:v>148796595</c:v>
                </c:pt>
                <c:pt idx="706">
                  <c:v>149007654</c:v>
                </c:pt>
                <c:pt idx="707">
                  <c:v>149218713</c:v>
                </c:pt>
                <c:pt idx="708">
                  <c:v>149429772</c:v>
                </c:pt>
                <c:pt idx="709">
                  <c:v>149640831</c:v>
                </c:pt>
                <c:pt idx="710">
                  <c:v>149851890</c:v>
                </c:pt>
                <c:pt idx="711">
                  <c:v>150062949</c:v>
                </c:pt>
                <c:pt idx="712">
                  <c:v>150274008</c:v>
                </c:pt>
                <c:pt idx="713">
                  <c:v>150485067</c:v>
                </c:pt>
                <c:pt idx="714">
                  <c:v>150696126</c:v>
                </c:pt>
                <c:pt idx="715">
                  <c:v>150907185</c:v>
                </c:pt>
                <c:pt idx="716">
                  <c:v>151118244</c:v>
                </c:pt>
                <c:pt idx="717">
                  <c:v>151329303</c:v>
                </c:pt>
                <c:pt idx="718">
                  <c:v>151540362</c:v>
                </c:pt>
                <c:pt idx="719">
                  <c:v>151751421</c:v>
                </c:pt>
                <c:pt idx="720">
                  <c:v>151962480</c:v>
                </c:pt>
                <c:pt idx="721">
                  <c:v>152173539</c:v>
                </c:pt>
                <c:pt idx="722">
                  <c:v>152384598</c:v>
                </c:pt>
                <c:pt idx="723">
                  <c:v>152595657</c:v>
                </c:pt>
                <c:pt idx="724">
                  <c:v>152806716</c:v>
                </c:pt>
                <c:pt idx="725">
                  <c:v>153017775</c:v>
                </c:pt>
                <c:pt idx="726">
                  <c:v>153228834</c:v>
                </c:pt>
                <c:pt idx="727">
                  <c:v>153439893</c:v>
                </c:pt>
                <c:pt idx="728">
                  <c:v>153650952</c:v>
                </c:pt>
                <c:pt idx="729">
                  <c:v>153862011</c:v>
                </c:pt>
                <c:pt idx="730">
                  <c:v>154073070</c:v>
                </c:pt>
                <c:pt idx="731">
                  <c:v>154284129</c:v>
                </c:pt>
                <c:pt idx="732">
                  <c:v>154495188</c:v>
                </c:pt>
                <c:pt idx="733">
                  <c:v>154706247</c:v>
                </c:pt>
                <c:pt idx="734">
                  <c:v>154917306</c:v>
                </c:pt>
                <c:pt idx="735">
                  <c:v>155128365</c:v>
                </c:pt>
                <c:pt idx="736">
                  <c:v>155339424</c:v>
                </c:pt>
                <c:pt idx="737">
                  <c:v>155550483</c:v>
                </c:pt>
                <c:pt idx="738">
                  <c:v>155761542</c:v>
                </c:pt>
                <c:pt idx="739">
                  <c:v>155972601</c:v>
                </c:pt>
                <c:pt idx="740">
                  <c:v>156183660</c:v>
                </c:pt>
                <c:pt idx="741">
                  <c:v>156394719</c:v>
                </c:pt>
                <c:pt idx="742">
                  <c:v>156605778</c:v>
                </c:pt>
                <c:pt idx="743">
                  <c:v>156816837</c:v>
                </c:pt>
                <c:pt idx="744">
                  <c:v>157027896</c:v>
                </c:pt>
                <c:pt idx="745">
                  <c:v>157238955</c:v>
                </c:pt>
                <c:pt idx="746">
                  <c:v>157450014</c:v>
                </c:pt>
                <c:pt idx="747">
                  <c:v>157661073</c:v>
                </c:pt>
                <c:pt idx="748">
                  <c:v>157872132</c:v>
                </c:pt>
                <c:pt idx="749">
                  <c:v>158083191</c:v>
                </c:pt>
                <c:pt idx="750">
                  <c:v>158294250</c:v>
                </c:pt>
                <c:pt idx="751">
                  <c:v>158505309</c:v>
                </c:pt>
                <c:pt idx="752">
                  <c:v>158716368</c:v>
                </c:pt>
                <c:pt idx="753">
                  <c:v>158927427</c:v>
                </c:pt>
                <c:pt idx="754">
                  <c:v>159138486</c:v>
                </c:pt>
                <c:pt idx="755">
                  <c:v>159349545</c:v>
                </c:pt>
                <c:pt idx="756">
                  <c:v>159560604</c:v>
                </c:pt>
                <c:pt idx="757">
                  <c:v>159771663</c:v>
                </c:pt>
                <c:pt idx="758">
                  <c:v>159982722</c:v>
                </c:pt>
                <c:pt idx="759">
                  <c:v>160193781</c:v>
                </c:pt>
                <c:pt idx="760">
                  <c:v>160404840</c:v>
                </c:pt>
                <c:pt idx="761">
                  <c:v>160615899</c:v>
                </c:pt>
                <c:pt idx="762">
                  <c:v>160826958</c:v>
                </c:pt>
                <c:pt idx="763">
                  <c:v>161038017</c:v>
                </c:pt>
                <c:pt idx="764">
                  <c:v>161249076</c:v>
                </c:pt>
                <c:pt idx="765">
                  <c:v>161460135</c:v>
                </c:pt>
                <c:pt idx="766">
                  <c:v>161671194</c:v>
                </c:pt>
                <c:pt idx="767">
                  <c:v>161882253</c:v>
                </c:pt>
                <c:pt idx="768">
                  <c:v>162093312</c:v>
                </c:pt>
                <c:pt idx="769">
                  <c:v>162304371</c:v>
                </c:pt>
                <c:pt idx="770">
                  <c:v>162515430</c:v>
                </c:pt>
                <c:pt idx="771">
                  <c:v>162726489</c:v>
                </c:pt>
                <c:pt idx="772">
                  <c:v>162937548</c:v>
                </c:pt>
                <c:pt idx="773">
                  <c:v>163148607</c:v>
                </c:pt>
                <c:pt idx="774">
                  <c:v>163359666</c:v>
                </c:pt>
                <c:pt idx="775">
                  <c:v>163570725</c:v>
                </c:pt>
                <c:pt idx="776">
                  <c:v>163781784</c:v>
                </c:pt>
                <c:pt idx="777">
                  <c:v>163992843</c:v>
                </c:pt>
                <c:pt idx="778">
                  <c:v>164203902</c:v>
                </c:pt>
                <c:pt idx="779">
                  <c:v>164414961</c:v>
                </c:pt>
                <c:pt idx="780">
                  <c:v>164626020</c:v>
                </c:pt>
                <c:pt idx="781">
                  <c:v>164837079</c:v>
                </c:pt>
                <c:pt idx="782">
                  <c:v>165048138</c:v>
                </c:pt>
                <c:pt idx="783">
                  <c:v>165259197</c:v>
                </c:pt>
                <c:pt idx="784">
                  <c:v>165470256</c:v>
                </c:pt>
                <c:pt idx="785">
                  <c:v>165681315</c:v>
                </c:pt>
                <c:pt idx="786">
                  <c:v>165892374</c:v>
                </c:pt>
                <c:pt idx="787">
                  <c:v>166103433</c:v>
                </c:pt>
                <c:pt idx="788">
                  <c:v>166314492</c:v>
                </c:pt>
                <c:pt idx="789">
                  <c:v>166525551</c:v>
                </c:pt>
                <c:pt idx="790">
                  <c:v>166736610</c:v>
                </c:pt>
                <c:pt idx="791">
                  <c:v>166947669</c:v>
                </c:pt>
                <c:pt idx="792">
                  <c:v>167158728</c:v>
                </c:pt>
                <c:pt idx="793">
                  <c:v>167369787</c:v>
                </c:pt>
                <c:pt idx="794">
                  <c:v>167580846</c:v>
                </c:pt>
                <c:pt idx="795">
                  <c:v>167791905</c:v>
                </c:pt>
                <c:pt idx="796">
                  <c:v>168002964</c:v>
                </c:pt>
                <c:pt idx="797">
                  <c:v>168214023</c:v>
                </c:pt>
                <c:pt idx="798">
                  <c:v>168425082</c:v>
                </c:pt>
                <c:pt idx="799">
                  <c:v>168636141</c:v>
                </c:pt>
                <c:pt idx="800">
                  <c:v>168847200</c:v>
                </c:pt>
                <c:pt idx="801">
                  <c:v>169058259</c:v>
                </c:pt>
                <c:pt idx="802">
                  <c:v>169269318</c:v>
                </c:pt>
                <c:pt idx="803">
                  <c:v>169480377</c:v>
                </c:pt>
                <c:pt idx="804">
                  <c:v>169691436</c:v>
                </c:pt>
                <c:pt idx="805">
                  <c:v>169902495</c:v>
                </c:pt>
                <c:pt idx="806">
                  <c:v>170113554</c:v>
                </c:pt>
                <c:pt idx="807">
                  <c:v>170324613</c:v>
                </c:pt>
                <c:pt idx="808">
                  <c:v>170535672</c:v>
                </c:pt>
                <c:pt idx="809">
                  <c:v>170746731</c:v>
                </c:pt>
                <c:pt idx="810">
                  <c:v>170957790</c:v>
                </c:pt>
                <c:pt idx="811">
                  <c:v>171168849</c:v>
                </c:pt>
                <c:pt idx="812">
                  <c:v>171379908</c:v>
                </c:pt>
                <c:pt idx="813">
                  <c:v>171590967</c:v>
                </c:pt>
                <c:pt idx="814">
                  <c:v>171802026</c:v>
                </c:pt>
                <c:pt idx="815">
                  <c:v>172013085</c:v>
                </c:pt>
                <c:pt idx="816">
                  <c:v>172224144</c:v>
                </c:pt>
                <c:pt idx="817">
                  <c:v>172435203</c:v>
                </c:pt>
                <c:pt idx="818">
                  <c:v>172646262</c:v>
                </c:pt>
                <c:pt idx="819">
                  <c:v>172857321</c:v>
                </c:pt>
                <c:pt idx="820">
                  <c:v>173068380</c:v>
                </c:pt>
                <c:pt idx="821">
                  <c:v>173279439</c:v>
                </c:pt>
                <c:pt idx="822">
                  <c:v>173490498</c:v>
                </c:pt>
                <c:pt idx="823">
                  <c:v>173701557</c:v>
                </c:pt>
                <c:pt idx="824">
                  <c:v>173912616</c:v>
                </c:pt>
                <c:pt idx="825">
                  <c:v>174123675</c:v>
                </c:pt>
                <c:pt idx="826">
                  <c:v>174334734</c:v>
                </c:pt>
                <c:pt idx="827">
                  <c:v>174545793</c:v>
                </c:pt>
                <c:pt idx="828">
                  <c:v>174756852</c:v>
                </c:pt>
                <c:pt idx="829">
                  <c:v>174967911</c:v>
                </c:pt>
                <c:pt idx="830">
                  <c:v>175178970</c:v>
                </c:pt>
                <c:pt idx="831">
                  <c:v>175390029</c:v>
                </c:pt>
                <c:pt idx="832">
                  <c:v>175601088</c:v>
                </c:pt>
                <c:pt idx="833">
                  <c:v>175812147</c:v>
                </c:pt>
                <c:pt idx="834">
                  <c:v>176023206</c:v>
                </c:pt>
                <c:pt idx="835">
                  <c:v>176234265</c:v>
                </c:pt>
                <c:pt idx="836">
                  <c:v>176445324</c:v>
                </c:pt>
                <c:pt idx="837">
                  <c:v>176656383</c:v>
                </c:pt>
                <c:pt idx="838">
                  <c:v>176867442</c:v>
                </c:pt>
                <c:pt idx="839">
                  <c:v>177078501</c:v>
                </c:pt>
                <c:pt idx="840">
                  <c:v>177289560</c:v>
                </c:pt>
                <c:pt idx="841">
                  <c:v>177500619</c:v>
                </c:pt>
                <c:pt idx="842">
                  <c:v>177711678</c:v>
                </c:pt>
                <c:pt idx="843">
                  <c:v>177922737</c:v>
                </c:pt>
                <c:pt idx="844">
                  <c:v>178133796</c:v>
                </c:pt>
                <c:pt idx="845">
                  <c:v>178344855</c:v>
                </c:pt>
                <c:pt idx="846">
                  <c:v>178555914</c:v>
                </c:pt>
                <c:pt idx="847">
                  <c:v>178766973</c:v>
                </c:pt>
                <c:pt idx="848">
                  <c:v>178978032</c:v>
                </c:pt>
                <c:pt idx="849">
                  <c:v>179189091</c:v>
                </c:pt>
                <c:pt idx="850">
                  <c:v>179400150</c:v>
                </c:pt>
                <c:pt idx="851">
                  <c:v>179611209</c:v>
                </c:pt>
                <c:pt idx="852">
                  <c:v>179822268</c:v>
                </c:pt>
                <c:pt idx="853">
                  <c:v>180033327</c:v>
                </c:pt>
                <c:pt idx="854">
                  <c:v>180244386</c:v>
                </c:pt>
                <c:pt idx="855">
                  <c:v>180455445</c:v>
                </c:pt>
                <c:pt idx="856">
                  <c:v>180666504</c:v>
                </c:pt>
                <c:pt idx="857">
                  <c:v>180877563</c:v>
                </c:pt>
                <c:pt idx="858">
                  <c:v>181088622</c:v>
                </c:pt>
                <c:pt idx="859">
                  <c:v>181299681</c:v>
                </c:pt>
                <c:pt idx="860">
                  <c:v>181510740</c:v>
                </c:pt>
                <c:pt idx="861">
                  <c:v>181721799</c:v>
                </c:pt>
                <c:pt idx="862">
                  <c:v>181932858</c:v>
                </c:pt>
                <c:pt idx="863">
                  <c:v>182143917</c:v>
                </c:pt>
                <c:pt idx="864">
                  <c:v>182354976</c:v>
                </c:pt>
                <c:pt idx="865">
                  <c:v>182566035</c:v>
                </c:pt>
                <c:pt idx="866">
                  <c:v>182777094</c:v>
                </c:pt>
                <c:pt idx="867">
                  <c:v>182988153</c:v>
                </c:pt>
                <c:pt idx="868">
                  <c:v>183199212</c:v>
                </c:pt>
                <c:pt idx="869">
                  <c:v>183410271</c:v>
                </c:pt>
                <c:pt idx="870">
                  <c:v>183621330</c:v>
                </c:pt>
                <c:pt idx="871">
                  <c:v>183832389</c:v>
                </c:pt>
                <c:pt idx="872">
                  <c:v>184043448</c:v>
                </c:pt>
                <c:pt idx="873">
                  <c:v>184254507</c:v>
                </c:pt>
                <c:pt idx="874">
                  <c:v>184465566</c:v>
                </c:pt>
                <c:pt idx="875">
                  <c:v>184676625</c:v>
                </c:pt>
                <c:pt idx="876">
                  <c:v>184887684</c:v>
                </c:pt>
                <c:pt idx="877">
                  <c:v>185098743</c:v>
                </c:pt>
                <c:pt idx="878">
                  <c:v>185309802</c:v>
                </c:pt>
                <c:pt idx="879">
                  <c:v>185520861</c:v>
                </c:pt>
                <c:pt idx="880">
                  <c:v>185731920</c:v>
                </c:pt>
                <c:pt idx="881">
                  <c:v>185942979</c:v>
                </c:pt>
                <c:pt idx="882">
                  <c:v>186154038</c:v>
                </c:pt>
                <c:pt idx="883">
                  <c:v>186365097</c:v>
                </c:pt>
                <c:pt idx="884">
                  <c:v>186576156</c:v>
                </c:pt>
                <c:pt idx="885">
                  <c:v>186787215</c:v>
                </c:pt>
                <c:pt idx="886">
                  <c:v>186998274</c:v>
                </c:pt>
                <c:pt idx="887">
                  <c:v>187209333</c:v>
                </c:pt>
                <c:pt idx="888">
                  <c:v>187420392</c:v>
                </c:pt>
                <c:pt idx="889">
                  <c:v>187631451</c:v>
                </c:pt>
                <c:pt idx="890">
                  <c:v>187842510</c:v>
                </c:pt>
                <c:pt idx="891">
                  <c:v>188053569</c:v>
                </c:pt>
                <c:pt idx="892">
                  <c:v>188264628</c:v>
                </c:pt>
                <c:pt idx="893">
                  <c:v>188475687</c:v>
                </c:pt>
                <c:pt idx="894">
                  <c:v>188686746</c:v>
                </c:pt>
                <c:pt idx="895">
                  <c:v>188897805</c:v>
                </c:pt>
                <c:pt idx="896">
                  <c:v>189108864</c:v>
                </c:pt>
                <c:pt idx="897">
                  <c:v>189319923</c:v>
                </c:pt>
                <c:pt idx="898">
                  <c:v>189530982</c:v>
                </c:pt>
                <c:pt idx="899">
                  <c:v>189742041</c:v>
                </c:pt>
                <c:pt idx="900">
                  <c:v>189953100</c:v>
                </c:pt>
                <c:pt idx="901">
                  <c:v>190164159</c:v>
                </c:pt>
                <c:pt idx="902">
                  <c:v>190375218</c:v>
                </c:pt>
                <c:pt idx="903">
                  <c:v>190586277</c:v>
                </c:pt>
                <c:pt idx="904">
                  <c:v>190797336</c:v>
                </c:pt>
                <c:pt idx="905">
                  <c:v>191008395</c:v>
                </c:pt>
                <c:pt idx="906">
                  <c:v>191219454</c:v>
                </c:pt>
                <c:pt idx="907">
                  <c:v>191430513</c:v>
                </c:pt>
                <c:pt idx="908">
                  <c:v>191641572</c:v>
                </c:pt>
                <c:pt idx="909">
                  <c:v>191852631</c:v>
                </c:pt>
                <c:pt idx="910">
                  <c:v>192063690</c:v>
                </c:pt>
                <c:pt idx="911">
                  <c:v>192274749</c:v>
                </c:pt>
                <c:pt idx="912">
                  <c:v>192485808</c:v>
                </c:pt>
                <c:pt idx="913">
                  <c:v>192696867</c:v>
                </c:pt>
                <c:pt idx="914">
                  <c:v>192907926</c:v>
                </c:pt>
                <c:pt idx="915">
                  <c:v>193118985</c:v>
                </c:pt>
                <c:pt idx="916">
                  <c:v>193330044</c:v>
                </c:pt>
                <c:pt idx="917">
                  <c:v>193541103</c:v>
                </c:pt>
                <c:pt idx="918">
                  <c:v>193752162</c:v>
                </c:pt>
                <c:pt idx="919">
                  <c:v>193963221</c:v>
                </c:pt>
                <c:pt idx="920">
                  <c:v>194174280</c:v>
                </c:pt>
                <c:pt idx="921">
                  <c:v>194385339</c:v>
                </c:pt>
                <c:pt idx="922">
                  <c:v>194596398</c:v>
                </c:pt>
                <c:pt idx="923">
                  <c:v>194807457</c:v>
                </c:pt>
                <c:pt idx="924">
                  <c:v>195018516</c:v>
                </c:pt>
                <c:pt idx="925">
                  <c:v>195229575</c:v>
                </c:pt>
                <c:pt idx="926">
                  <c:v>195440634</c:v>
                </c:pt>
                <c:pt idx="927">
                  <c:v>195651693</c:v>
                </c:pt>
                <c:pt idx="928">
                  <c:v>195862752</c:v>
                </c:pt>
                <c:pt idx="929">
                  <c:v>196073811</c:v>
                </c:pt>
                <c:pt idx="930">
                  <c:v>196284870</c:v>
                </c:pt>
                <c:pt idx="931">
                  <c:v>196495929</c:v>
                </c:pt>
                <c:pt idx="932">
                  <c:v>196706988</c:v>
                </c:pt>
                <c:pt idx="933">
                  <c:v>196918047</c:v>
                </c:pt>
                <c:pt idx="934">
                  <c:v>197129106</c:v>
                </c:pt>
                <c:pt idx="935">
                  <c:v>197340165</c:v>
                </c:pt>
                <c:pt idx="936">
                  <c:v>197551224</c:v>
                </c:pt>
                <c:pt idx="937">
                  <c:v>197762283</c:v>
                </c:pt>
                <c:pt idx="938">
                  <c:v>197973342</c:v>
                </c:pt>
                <c:pt idx="939">
                  <c:v>198184401</c:v>
                </c:pt>
                <c:pt idx="940">
                  <c:v>198395460</c:v>
                </c:pt>
                <c:pt idx="941">
                  <c:v>198606519</c:v>
                </c:pt>
                <c:pt idx="942">
                  <c:v>198817578</c:v>
                </c:pt>
                <c:pt idx="943">
                  <c:v>199028637</c:v>
                </c:pt>
                <c:pt idx="944">
                  <c:v>199239696</c:v>
                </c:pt>
                <c:pt idx="945">
                  <c:v>199450755</c:v>
                </c:pt>
                <c:pt idx="946">
                  <c:v>199661814</c:v>
                </c:pt>
                <c:pt idx="947">
                  <c:v>199872873</c:v>
                </c:pt>
                <c:pt idx="948">
                  <c:v>200083932</c:v>
                </c:pt>
                <c:pt idx="949">
                  <c:v>200294991</c:v>
                </c:pt>
                <c:pt idx="950">
                  <c:v>200506050</c:v>
                </c:pt>
                <c:pt idx="951">
                  <c:v>200717109</c:v>
                </c:pt>
                <c:pt idx="952">
                  <c:v>200928168</c:v>
                </c:pt>
                <c:pt idx="953">
                  <c:v>201139227</c:v>
                </c:pt>
                <c:pt idx="954">
                  <c:v>201350286</c:v>
                </c:pt>
                <c:pt idx="955">
                  <c:v>201561345</c:v>
                </c:pt>
                <c:pt idx="956">
                  <c:v>201772404</c:v>
                </c:pt>
                <c:pt idx="957">
                  <c:v>201983463</c:v>
                </c:pt>
                <c:pt idx="958">
                  <c:v>202194522</c:v>
                </c:pt>
                <c:pt idx="959">
                  <c:v>202405581</c:v>
                </c:pt>
                <c:pt idx="960">
                  <c:v>202616640</c:v>
                </c:pt>
                <c:pt idx="961">
                  <c:v>202827699</c:v>
                </c:pt>
                <c:pt idx="962">
                  <c:v>203038758</c:v>
                </c:pt>
                <c:pt idx="963">
                  <c:v>203249817</c:v>
                </c:pt>
                <c:pt idx="964">
                  <c:v>203460876</c:v>
                </c:pt>
                <c:pt idx="965">
                  <c:v>203671935</c:v>
                </c:pt>
                <c:pt idx="966">
                  <c:v>203882994</c:v>
                </c:pt>
                <c:pt idx="967">
                  <c:v>204094053</c:v>
                </c:pt>
                <c:pt idx="968">
                  <c:v>204305112</c:v>
                </c:pt>
                <c:pt idx="969">
                  <c:v>204516171</c:v>
                </c:pt>
                <c:pt idx="970">
                  <c:v>204727230</c:v>
                </c:pt>
                <c:pt idx="971">
                  <c:v>204938289</c:v>
                </c:pt>
                <c:pt idx="972">
                  <c:v>205149348</c:v>
                </c:pt>
                <c:pt idx="973">
                  <c:v>205360407</c:v>
                </c:pt>
                <c:pt idx="974">
                  <c:v>205571466</c:v>
                </c:pt>
                <c:pt idx="975">
                  <c:v>205782525</c:v>
                </c:pt>
                <c:pt idx="976">
                  <c:v>205993584</c:v>
                </c:pt>
                <c:pt idx="977">
                  <c:v>206204643</c:v>
                </c:pt>
                <c:pt idx="978">
                  <c:v>206415702</c:v>
                </c:pt>
                <c:pt idx="979">
                  <c:v>206626761</c:v>
                </c:pt>
                <c:pt idx="980">
                  <c:v>206837820</c:v>
                </c:pt>
                <c:pt idx="981">
                  <c:v>207048879</c:v>
                </c:pt>
                <c:pt idx="982">
                  <c:v>207259938</c:v>
                </c:pt>
                <c:pt idx="983">
                  <c:v>207470997</c:v>
                </c:pt>
                <c:pt idx="984">
                  <c:v>207682056</c:v>
                </c:pt>
                <c:pt idx="985">
                  <c:v>207893115</c:v>
                </c:pt>
                <c:pt idx="986">
                  <c:v>208104174</c:v>
                </c:pt>
                <c:pt idx="987">
                  <c:v>208315233</c:v>
                </c:pt>
                <c:pt idx="988">
                  <c:v>208526292</c:v>
                </c:pt>
                <c:pt idx="989">
                  <c:v>208737351</c:v>
                </c:pt>
                <c:pt idx="990">
                  <c:v>208948410</c:v>
                </c:pt>
                <c:pt idx="991">
                  <c:v>209159469</c:v>
                </c:pt>
                <c:pt idx="992">
                  <c:v>209370528</c:v>
                </c:pt>
                <c:pt idx="993">
                  <c:v>209581587</c:v>
                </c:pt>
                <c:pt idx="994">
                  <c:v>209792646</c:v>
                </c:pt>
                <c:pt idx="995">
                  <c:v>210003705</c:v>
                </c:pt>
                <c:pt idx="996">
                  <c:v>210214764</c:v>
                </c:pt>
                <c:pt idx="997">
                  <c:v>210425823</c:v>
                </c:pt>
                <c:pt idx="998">
                  <c:v>210636882</c:v>
                </c:pt>
                <c:pt idx="999">
                  <c:v>210847941</c:v>
                </c:pt>
                <c:pt idx="1000">
                  <c:v>211059000</c:v>
                </c:pt>
                <c:pt idx="1001">
                  <c:v>211270059</c:v>
                </c:pt>
                <c:pt idx="1002">
                  <c:v>211481118</c:v>
                </c:pt>
                <c:pt idx="1003">
                  <c:v>211692177</c:v>
                </c:pt>
                <c:pt idx="1004">
                  <c:v>211903236</c:v>
                </c:pt>
                <c:pt idx="1005">
                  <c:v>212114295</c:v>
                </c:pt>
                <c:pt idx="1006">
                  <c:v>212325354</c:v>
                </c:pt>
                <c:pt idx="1007">
                  <c:v>212536413</c:v>
                </c:pt>
                <c:pt idx="1008">
                  <c:v>212747472</c:v>
                </c:pt>
                <c:pt idx="1009">
                  <c:v>212958531</c:v>
                </c:pt>
                <c:pt idx="1010">
                  <c:v>213169590</c:v>
                </c:pt>
                <c:pt idx="1011">
                  <c:v>213380649</c:v>
                </c:pt>
                <c:pt idx="1012">
                  <c:v>213591708</c:v>
                </c:pt>
                <c:pt idx="1013">
                  <c:v>213802767</c:v>
                </c:pt>
                <c:pt idx="1014">
                  <c:v>214013826</c:v>
                </c:pt>
                <c:pt idx="1015">
                  <c:v>214224885</c:v>
                </c:pt>
                <c:pt idx="1016">
                  <c:v>214435944</c:v>
                </c:pt>
                <c:pt idx="1017">
                  <c:v>214647003</c:v>
                </c:pt>
                <c:pt idx="1018">
                  <c:v>214858062</c:v>
                </c:pt>
                <c:pt idx="1019">
                  <c:v>215069121</c:v>
                </c:pt>
                <c:pt idx="1020">
                  <c:v>215280180</c:v>
                </c:pt>
                <c:pt idx="1021">
                  <c:v>215491239</c:v>
                </c:pt>
                <c:pt idx="1022">
                  <c:v>215702298</c:v>
                </c:pt>
                <c:pt idx="1023">
                  <c:v>215913357</c:v>
                </c:pt>
                <c:pt idx="1024">
                  <c:v>216124416</c:v>
                </c:pt>
                <c:pt idx="1025">
                  <c:v>216335475</c:v>
                </c:pt>
                <c:pt idx="1026">
                  <c:v>216546534</c:v>
                </c:pt>
                <c:pt idx="1027">
                  <c:v>216757593</c:v>
                </c:pt>
                <c:pt idx="1028">
                  <c:v>216968652</c:v>
                </c:pt>
                <c:pt idx="1029">
                  <c:v>217179711</c:v>
                </c:pt>
                <c:pt idx="1030">
                  <c:v>217390770</c:v>
                </c:pt>
                <c:pt idx="1031">
                  <c:v>217601829</c:v>
                </c:pt>
                <c:pt idx="1032">
                  <c:v>217812888</c:v>
                </c:pt>
                <c:pt idx="1033">
                  <c:v>218023947</c:v>
                </c:pt>
                <c:pt idx="1034">
                  <c:v>218235006</c:v>
                </c:pt>
                <c:pt idx="1035">
                  <c:v>218446065</c:v>
                </c:pt>
                <c:pt idx="1036">
                  <c:v>218657124</c:v>
                </c:pt>
                <c:pt idx="1037">
                  <c:v>218868183</c:v>
                </c:pt>
                <c:pt idx="1038">
                  <c:v>219079242</c:v>
                </c:pt>
                <c:pt idx="1039">
                  <c:v>219290301</c:v>
                </c:pt>
                <c:pt idx="1040">
                  <c:v>219501360</c:v>
                </c:pt>
                <c:pt idx="1041">
                  <c:v>219712419</c:v>
                </c:pt>
                <c:pt idx="1042">
                  <c:v>219923478</c:v>
                </c:pt>
                <c:pt idx="1043">
                  <c:v>220134537</c:v>
                </c:pt>
                <c:pt idx="1044">
                  <c:v>220345596</c:v>
                </c:pt>
                <c:pt idx="1045">
                  <c:v>220556655</c:v>
                </c:pt>
                <c:pt idx="1046">
                  <c:v>220767714</c:v>
                </c:pt>
                <c:pt idx="1047">
                  <c:v>220978773</c:v>
                </c:pt>
                <c:pt idx="1048">
                  <c:v>221189832</c:v>
                </c:pt>
                <c:pt idx="1049">
                  <c:v>221400891</c:v>
                </c:pt>
                <c:pt idx="1050">
                  <c:v>221611950</c:v>
                </c:pt>
                <c:pt idx="1051">
                  <c:v>221823009</c:v>
                </c:pt>
                <c:pt idx="1052">
                  <c:v>222034068</c:v>
                </c:pt>
                <c:pt idx="1053">
                  <c:v>222245127</c:v>
                </c:pt>
                <c:pt idx="1054">
                  <c:v>222456186</c:v>
                </c:pt>
                <c:pt idx="1055">
                  <c:v>222667245</c:v>
                </c:pt>
                <c:pt idx="1056">
                  <c:v>222878304</c:v>
                </c:pt>
                <c:pt idx="1057">
                  <c:v>223089363</c:v>
                </c:pt>
                <c:pt idx="1058">
                  <c:v>223300422</c:v>
                </c:pt>
                <c:pt idx="1059">
                  <c:v>223511481</c:v>
                </c:pt>
                <c:pt idx="1060">
                  <c:v>223722540</c:v>
                </c:pt>
                <c:pt idx="1061">
                  <c:v>223933599</c:v>
                </c:pt>
                <c:pt idx="1062">
                  <c:v>224144658</c:v>
                </c:pt>
                <c:pt idx="1063">
                  <c:v>224355717</c:v>
                </c:pt>
                <c:pt idx="1064">
                  <c:v>224566776</c:v>
                </c:pt>
                <c:pt idx="1065">
                  <c:v>224777835</c:v>
                </c:pt>
                <c:pt idx="1066">
                  <c:v>224988894</c:v>
                </c:pt>
                <c:pt idx="1067">
                  <c:v>225199953</c:v>
                </c:pt>
                <c:pt idx="1068">
                  <c:v>225411012</c:v>
                </c:pt>
                <c:pt idx="1069">
                  <c:v>225622071</c:v>
                </c:pt>
                <c:pt idx="1070">
                  <c:v>225833130</c:v>
                </c:pt>
                <c:pt idx="1071">
                  <c:v>226044189</c:v>
                </c:pt>
                <c:pt idx="1072">
                  <c:v>226255248</c:v>
                </c:pt>
                <c:pt idx="1073">
                  <c:v>226466307</c:v>
                </c:pt>
                <c:pt idx="1074">
                  <c:v>226677366</c:v>
                </c:pt>
                <c:pt idx="1075">
                  <c:v>226888425</c:v>
                </c:pt>
                <c:pt idx="1076">
                  <c:v>227099484</c:v>
                </c:pt>
                <c:pt idx="1077">
                  <c:v>227310543</c:v>
                </c:pt>
                <c:pt idx="1078">
                  <c:v>227521602</c:v>
                </c:pt>
                <c:pt idx="1079">
                  <c:v>227732661</c:v>
                </c:pt>
                <c:pt idx="1080">
                  <c:v>227943720</c:v>
                </c:pt>
                <c:pt idx="1081">
                  <c:v>228154779</c:v>
                </c:pt>
                <c:pt idx="1082">
                  <c:v>228365838</c:v>
                </c:pt>
                <c:pt idx="1083">
                  <c:v>228576897</c:v>
                </c:pt>
                <c:pt idx="1084">
                  <c:v>228787956</c:v>
                </c:pt>
                <c:pt idx="1085">
                  <c:v>228999015</c:v>
                </c:pt>
                <c:pt idx="1086">
                  <c:v>229210074</c:v>
                </c:pt>
                <c:pt idx="1087">
                  <c:v>229421133</c:v>
                </c:pt>
                <c:pt idx="1088">
                  <c:v>229632192</c:v>
                </c:pt>
                <c:pt idx="1089">
                  <c:v>229843251</c:v>
                </c:pt>
                <c:pt idx="1090">
                  <c:v>230054310</c:v>
                </c:pt>
                <c:pt idx="1091">
                  <c:v>230265369</c:v>
                </c:pt>
                <c:pt idx="1092">
                  <c:v>230476428</c:v>
                </c:pt>
                <c:pt idx="1093">
                  <c:v>230687487</c:v>
                </c:pt>
                <c:pt idx="1094">
                  <c:v>230898546</c:v>
                </c:pt>
                <c:pt idx="1095">
                  <c:v>231109605</c:v>
                </c:pt>
                <c:pt idx="1096">
                  <c:v>231320664</c:v>
                </c:pt>
                <c:pt idx="1097">
                  <c:v>231531723</c:v>
                </c:pt>
                <c:pt idx="1098">
                  <c:v>231742782</c:v>
                </c:pt>
                <c:pt idx="1099">
                  <c:v>231953841</c:v>
                </c:pt>
                <c:pt idx="1100">
                  <c:v>232164900</c:v>
                </c:pt>
                <c:pt idx="1101">
                  <c:v>232375959</c:v>
                </c:pt>
                <c:pt idx="1102">
                  <c:v>232587018</c:v>
                </c:pt>
                <c:pt idx="1103">
                  <c:v>232798077</c:v>
                </c:pt>
                <c:pt idx="1104">
                  <c:v>233009136</c:v>
                </c:pt>
                <c:pt idx="1105">
                  <c:v>233220195</c:v>
                </c:pt>
                <c:pt idx="1106">
                  <c:v>233431254</c:v>
                </c:pt>
                <c:pt idx="1107">
                  <c:v>233642313</c:v>
                </c:pt>
                <c:pt idx="1108">
                  <c:v>233853372</c:v>
                </c:pt>
                <c:pt idx="1109">
                  <c:v>234064431</c:v>
                </c:pt>
                <c:pt idx="1110">
                  <c:v>234275490</c:v>
                </c:pt>
                <c:pt idx="1111">
                  <c:v>234486549</c:v>
                </c:pt>
                <c:pt idx="1112">
                  <c:v>234697608</c:v>
                </c:pt>
                <c:pt idx="1113">
                  <c:v>234908667</c:v>
                </c:pt>
                <c:pt idx="1114">
                  <c:v>235119726</c:v>
                </c:pt>
                <c:pt idx="1115">
                  <c:v>235330785</c:v>
                </c:pt>
                <c:pt idx="1116">
                  <c:v>235541844</c:v>
                </c:pt>
                <c:pt idx="1117">
                  <c:v>235752903</c:v>
                </c:pt>
                <c:pt idx="1118">
                  <c:v>235963962</c:v>
                </c:pt>
                <c:pt idx="1119">
                  <c:v>236175021</c:v>
                </c:pt>
                <c:pt idx="1120">
                  <c:v>236386080</c:v>
                </c:pt>
                <c:pt idx="1121">
                  <c:v>236597139</c:v>
                </c:pt>
                <c:pt idx="1122">
                  <c:v>236808198</c:v>
                </c:pt>
                <c:pt idx="1123">
                  <c:v>237019257</c:v>
                </c:pt>
                <c:pt idx="1124">
                  <c:v>237230316</c:v>
                </c:pt>
                <c:pt idx="1125">
                  <c:v>237441375</c:v>
                </c:pt>
                <c:pt idx="1126">
                  <c:v>237652434</c:v>
                </c:pt>
                <c:pt idx="1127">
                  <c:v>237863493</c:v>
                </c:pt>
                <c:pt idx="1128">
                  <c:v>238074552</c:v>
                </c:pt>
                <c:pt idx="1129">
                  <c:v>238285611</c:v>
                </c:pt>
                <c:pt idx="1130">
                  <c:v>238496670</c:v>
                </c:pt>
                <c:pt idx="1131">
                  <c:v>238707729</c:v>
                </c:pt>
                <c:pt idx="1132">
                  <c:v>238918788</c:v>
                </c:pt>
                <c:pt idx="1133">
                  <c:v>239129847</c:v>
                </c:pt>
                <c:pt idx="1134">
                  <c:v>239340906</c:v>
                </c:pt>
                <c:pt idx="1135">
                  <c:v>239551965</c:v>
                </c:pt>
                <c:pt idx="1136">
                  <c:v>239763024</c:v>
                </c:pt>
                <c:pt idx="1137">
                  <c:v>239974083</c:v>
                </c:pt>
                <c:pt idx="1138">
                  <c:v>240185142</c:v>
                </c:pt>
                <c:pt idx="1139">
                  <c:v>240396201</c:v>
                </c:pt>
                <c:pt idx="1140">
                  <c:v>240607260</c:v>
                </c:pt>
                <c:pt idx="1141">
                  <c:v>240818319</c:v>
                </c:pt>
                <c:pt idx="1142">
                  <c:v>241029378</c:v>
                </c:pt>
                <c:pt idx="1143">
                  <c:v>241240437</c:v>
                </c:pt>
                <c:pt idx="1144">
                  <c:v>241451496</c:v>
                </c:pt>
                <c:pt idx="1145">
                  <c:v>241662555</c:v>
                </c:pt>
                <c:pt idx="1146">
                  <c:v>241873614</c:v>
                </c:pt>
                <c:pt idx="1147">
                  <c:v>242084673</c:v>
                </c:pt>
                <c:pt idx="1148">
                  <c:v>242295732</c:v>
                </c:pt>
                <c:pt idx="1149">
                  <c:v>242506791</c:v>
                </c:pt>
                <c:pt idx="1150">
                  <c:v>242717850</c:v>
                </c:pt>
                <c:pt idx="1151">
                  <c:v>242928909</c:v>
                </c:pt>
                <c:pt idx="1152">
                  <c:v>243139968</c:v>
                </c:pt>
                <c:pt idx="1153">
                  <c:v>243351027</c:v>
                </c:pt>
                <c:pt idx="1154">
                  <c:v>243562086</c:v>
                </c:pt>
                <c:pt idx="1155">
                  <c:v>243773145</c:v>
                </c:pt>
                <c:pt idx="1156">
                  <c:v>243984204</c:v>
                </c:pt>
                <c:pt idx="1157">
                  <c:v>244195263</c:v>
                </c:pt>
                <c:pt idx="1158">
                  <c:v>244406322</c:v>
                </c:pt>
                <c:pt idx="1159">
                  <c:v>244617381</c:v>
                </c:pt>
                <c:pt idx="1160">
                  <c:v>244828440</c:v>
                </c:pt>
                <c:pt idx="1161">
                  <c:v>245039499</c:v>
                </c:pt>
                <c:pt idx="1162">
                  <c:v>245250558</c:v>
                </c:pt>
                <c:pt idx="1163">
                  <c:v>245461617</c:v>
                </c:pt>
                <c:pt idx="1164">
                  <c:v>245672676</c:v>
                </c:pt>
                <c:pt idx="1165">
                  <c:v>245883735</c:v>
                </c:pt>
                <c:pt idx="1166">
                  <c:v>246094794</c:v>
                </c:pt>
                <c:pt idx="1167">
                  <c:v>246305853</c:v>
                </c:pt>
                <c:pt idx="1168">
                  <c:v>246516912</c:v>
                </c:pt>
                <c:pt idx="1169">
                  <c:v>246727971</c:v>
                </c:pt>
                <c:pt idx="1170">
                  <c:v>246939030</c:v>
                </c:pt>
                <c:pt idx="1171">
                  <c:v>247150089</c:v>
                </c:pt>
                <c:pt idx="1172">
                  <c:v>247361148</c:v>
                </c:pt>
                <c:pt idx="1173">
                  <c:v>247572207</c:v>
                </c:pt>
                <c:pt idx="1174">
                  <c:v>247783266</c:v>
                </c:pt>
                <c:pt idx="1175">
                  <c:v>247994325</c:v>
                </c:pt>
                <c:pt idx="1176">
                  <c:v>248205384</c:v>
                </c:pt>
                <c:pt idx="1177">
                  <c:v>248416443</c:v>
                </c:pt>
                <c:pt idx="1178">
                  <c:v>248627502</c:v>
                </c:pt>
                <c:pt idx="1179">
                  <c:v>248838561</c:v>
                </c:pt>
                <c:pt idx="1180">
                  <c:v>249049620</c:v>
                </c:pt>
                <c:pt idx="1181">
                  <c:v>249260679</c:v>
                </c:pt>
                <c:pt idx="1182">
                  <c:v>249471738</c:v>
                </c:pt>
                <c:pt idx="1183">
                  <c:v>249682797</c:v>
                </c:pt>
                <c:pt idx="1184">
                  <c:v>249893856</c:v>
                </c:pt>
                <c:pt idx="1185">
                  <c:v>250104915</c:v>
                </c:pt>
                <c:pt idx="1186">
                  <c:v>250315974</c:v>
                </c:pt>
                <c:pt idx="1187">
                  <c:v>250527033</c:v>
                </c:pt>
                <c:pt idx="1188">
                  <c:v>250738092</c:v>
                </c:pt>
                <c:pt idx="1189">
                  <c:v>250949151</c:v>
                </c:pt>
                <c:pt idx="1190">
                  <c:v>251160210</c:v>
                </c:pt>
                <c:pt idx="1191">
                  <c:v>251371269</c:v>
                </c:pt>
                <c:pt idx="1192">
                  <c:v>251582328</c:v>
                </c:pt>
                <c:pt idx="1193">
                  <c:v>251793387</c:v>
                </c:pt>
                <c:pt idx="1194">
                  <c:v>252004446</c:v>
                </c:pt>
                <c:pt idx="1195">
                  <c:v>252215505</c:v>
                </c:pt>
                <c:pt idx="1196">
                  <c:v>252426564</c:v>
                </c:pt>
                <c:pt idx="1197">
                  <c:v>252637623</c:v>
                </c:pt>
                <c:pt idx="1198">
                  <c:v>252848682</c:v>
                </c:pt>
                <c:pt idx="1199">
                  <c:v>253059741</c:v>
                </c:pt>
                <c:pt idx="1200">
                  <c:v>253270800</c:v>
                </c:pt>
                <c:pt idx="1201">
                  <c:v>253481859</c:v>
                </c:pt>
                <c:pt idx="1202">
                  <c:v>253692918</c:v>
                </c:pt>
                <c:pt idx="1203">
                  <c:v>253903977</c:v>
                </c:pt>
                <c:pt idx="1204">
                  <c:v>254115036</c:v>
                </c:pt>
                <c:pt idx="1205">
                  <c:v>254326095</c:v>
                </c:pt>
                <c:pt idx="1206">
                  <c:v>254537154</c:v>
                </c:pt>
                <c:pt idx="1207">
                  <c:v>254748213</c:v>
                </c:pt>
                <c:pt idx="1208">
                  <c:v>254959272</c:v>
                </c:pt>
                <c:pt idx="1209">
                  <c:v>255170331</c:v>
                </c:pt>
                <c:pt idx="1210">
                  <c:v>255381390</c:v>
                </c:pt>
                <c:pt idx="1211">
                  <c:v>255592449</c:v>
                </c:pt>
                <c:pt idx="1212">
                  <c:v>255803508</c:v>
                </c:pt>
                <c:pt idx="1213">
                  <c:v>256014567</c:v>
                </c:pt>
                <c:pt idx="1214">
                  <c:v>256225626</c:v>
                </c:pt>
                <c:pt idx="1215">
                  <c:v>256436685</c:v>
                </c:pt>
                <c:pt idx="1216">
                  <c:v>256647744</c:v>
                </c:pt>
                <c:pt idx="1217">
                  <c:v>256858803</c:v>
                </c:pt>
                <c:pt idx="1218">
                  <c:v>257069862</c:v>
                </c:pt>
                <c:pt idx="1219">
                  <c:v>257280921</c:v>
                </c:pt>
                <c:pt idx="1220">
                  <c:v>257491980</c:v>
                </c:pt>
                <c:pt idx="1221">
                  <c:v>257703039</c:v>
                </c:pt>
                <c:pt idx="1222">
                  <c:v>257914098</c:v>
                </c:pt>
                <c:pt idx="1223">
                  <c:v>258125157</c:v>
                </c:pt>
                <c:pt idx="1224">
                  <c:v>258336216</c:v>
                </c:pt>
                <c:pt idx="1225">
                  <c:v>258547275</c:v>
                </c:pt>
                <c:pt idx="1226">
                  <c:v>258758334</c:v>
                </c:pt>
                <c:pt idx="1227">
                  <c:v>258969393</c:v>
                </c:pt>
                <c:pt idx="1228">
                  <c:v>259180452</c:v>
                </c:pt>
                <c:pt idx="1229">
                  <c:v>259391511</c:v>
                </c:pt>
                <c:pt idx="1230">
                  <c:v>259602570</c:v>
                </c:pt>
                <c:pt idx="1231">
                  <c:v>259813629</c:v>
                </c:pt>
                <c:pt idx="1232">
                  <c:v>260024688</c:v>
                </c:pt>
                <c:pt idx="1233">
                  <c:v>260235747</c:v>
                </c:pt>
                <c:pt idx="1234">
                  <c:v>260446806</c:v>
                </c:pt>
                <c:pt idx="1235">
                  <c:v>260657865</c:v>
                </c:pt>
                <c:pt idx="1236">
                  <c:v>260868924</c:v>
                </c:pt>
                <c:pt idx="1237">
                  <c:v>261079983</c:v>
                </c:pt>
                <c:pt idx="1238">
                  <c:v>261291042</c:v>
                </c:pt>
                <c:pt idx="1239">
                  <c:v>261502101</c:v>
                </c:pt>
                <c:pt idx="1240">
                  <c:v>261713160</c:v>
                </c:pt>
                <c:pt idx="1241">
                  <c:v>261924219</c:v>
                </c:pt>
                <c:pt idx="1242">
                  <c:v>262135278</c:v>
                </c:pt>
                <c:pt idx="1243">
                  <c:v>262346337</c:v>
                </c:pt>
                <c:pt idx="1244">
                  <c:v>262557396</c:v>
                </c:pt>
                <c:pt idx="1245">
                  <c:v>262768455</c:v>
                </c:pt>
                <c:pt idx="1246">
                  <c:v>262979514</c:v>
                </c:pt>
                <c:pt idx="1247">
                  <c:v>263190573</c:v>
                </c:pt>
                <c:pt idx="1248">
                  <c:v>263401632</c:v>
                </c:pt>
                <c:pt idx="1249">
                  <c:v>263612691</c:v>
                </c:pt>
                <c:pt idx="1250">
                  <c:v>263823750</c:v>
                </c:pt>
                <c:pt idx="1251">
                  <c:v>264034809</c:v>
                </c:pt>
                <c:pt idx="1252">
                  <c:v>264245868</c:v>
                </c:pt>
                <c:pt idx="1253">
                  <c:v>264456927</c:v>
                </c:pt>
                <c:pt idx="1254">
                  <c:v>264667986</c:v>
                </c:pt>
                <c:pt idx="1255">
                  <c:v>264879045</c:v>
                </c:pt>
                <c:pt idx="1256">
                  <c:v>265090104</c:v>
                </c:pt>
                <c:pt idx="1257">
                  <c:v>265301163</c:v>
                </c:pt>
                <c:pt idx="1258">
                  <c:v>265512222</c:v>
                </c:pt>
                <c:pt idx="1259">
                  <c:v>265723281</c:v>
                </c:pt>
                <c:pt idx="1260">
                  <c:v>265934340</c:v>
                </c:pt>
                <c:pt idx="1261">
                  <c:v>266145399</c:v>
                </c:pt>
                <c:pt idx="1262">
                  <c:v>266356458</c:v>
                </c:pt>
                <c:pt idx="1263">
                  <c:v>266567517</c:v>
                </c:pt>
                <c:pt idx="1264">
                  <c:v>266778576</c:v>
                </c:pt>
                <c:pt idx="1265">
                  <c:v>266989635</c:v>
                </c:pt>
                <c:pt idx="1266">
                  <c:v>267200694</c:v>
                </c:pt>
                <c:pt idx="1267">
                  <c:v>267411753</c:v>
                </c:pt>
                <c:pt idx="1268">
                  <c:v>267622812</c:v>
                </c:pt>
                <c:pt idx="1269">
                  <c:v>267833871</c:v>
                </c:pt>
                <c:pt idx="1270">
                  <c:v>268044930</c:v>
                </c:pt>
                <c:pt idx="1271">
                  <c:v>268255989</c:v>
                </c:pt>
                <c:pt idx="1272">
                  <c:v>268467048</c:v>
                </c:pt>
                <c:pt idx="1273">
                  <c:v>268678107</c:v>
                </c:pt>
                <c:pt idx="1274">
                  <c:v>268889166</c:v>
                </c:pt>
                <c:pt idx="1275">
                  <c:v>269100225</c:v>
                </c:pt>
                <c:pt idx="1276">
                  <c:v>269311284</c:v>
                </c:pt>
                <c:pt idx="1277">
                  <c:v>269522342.99999899</c:v>
                </c:pt>
                <c:pt idx="1278">
                  <c:v>269733402</c:v>
                </c:pt>
                <c:pt idx="1279">
                  <c:v>269944460.99999899</c:v>
                </c:pt>
                <c:pt idx="1280">
                  <c:v>270155520</c:v>
                </c:pt>
                <c:pt idx="1281">
                  <c:v>270366579</c:v>
                </c:pt>
                <c:pt idx="1282">
                  <c:v>270577638</c:v>
                </c:pt>
                <c:pt idx="1283">
                  <c:v>270788697</c:v>
                </c:pt>
                <c:pt idx="1284">
                  <c:v>270999756</c:v>
                </c:pt>
                <c:pt idx="1285">
                  <c:v>271210815</c:v>
                </c:pt>
                <c:pt idx="1286">
                  <c:v>271421874</c:v>
                </c:pt>
                <c:pt idx="1287">
                  <c:v>271632933</c:v>
                </c:pt>
                <c:pt idx="1288">
                  <c:v>271843992</c:v>
                </c:pt>
                <c:pt idx="1289">
                  <c:v>272055051</c:v>
                </c:pt>
                <c:pt idx="1290">
                  <c:v>272266110</c:v>
                </c:pt>
                <c:pt idx="1291">
                  <c:v>272477169</c:v>
                </c:pt>
                <c:pt idx="1292">
                  <c:v>272688228</c:v>
                </c:pt>
                <c:pt idx="1293">
                  <c:v>272899287</c:v>
                </c:pt>
                <c:pt idx="1294">
                  <c:v>273110346</c:v>
                </c:pt>
                <c:pt idx="1295">
                  <c:v>273321405</c:v>
                </c:pt>
                <c:pt idx="1296">
                  <c:v>273532464</c:v>
                </c:pt>
                <c:pt idx="1297">
                  <c:v>273743523</c:v>
                </c:pt>
                <c:pt idx="1298">
                  <c:v>273954581.99999899</c:v>
                </c:pt>
                <c:pt idx="1299">
                  <c:v>274165640.99999899</c:v>
                </c:pt>
                <c:pt idx="1300">
                  <c:v>274376700</c:v>
                </c:pt>
                <c:pt idx="1301">
                  <c:v>274587759</c:v>
                </c:pt>
                <c:pt idx="1302">
                  <c:v>274798818</c:v>
                </c:pt>
                <c:pt idx="1303">
                  <c:v>275009877</c:v>
                </c:pt>
                <c:pt idx="1304">
                  <c:v>275220936</c:v>
                </c:pt>
                <c:pt idx="1305">
                  <c:v>275431995</c:v>
                </c:pt>
                <c:pt idx="1306">
                  <c:v>275643054</c:v>
                </c:pt>
                <c:pt idx="1307">
                  <c:v>275854113</c:v>
                </c:pt>
                <c:pt idx="1308">
                  <c:v>276065172</c:v>
                </c:pt>
                <c:pt idx="1309">
                  <c:v>276276231</c:v>
                </c:pt>
                <c:pt idx="1310">
                  <c:v>276487290</c:v>
                </c:pt>
                <c:pt idx="1311">
                  <c:v>276698349</c:v>
                </c:pt>
                <c:pt idx="1312">
                  <c:v>276909408</c:v>
                </c:pt>
                <c:pt idx="1313">
                  <c:v>277120467</c:v>
                </c:pt>
                <c:pt idx="1314">
                  <c:v>277331526</c:v>
                </c:pt>
                <c:pt idx="1315">
                  <c:v>277542585</c:v>
                </c:pt>
                <c:pt idx="1316">
                  <c:v>277753644</c:v>
                </c:pt>
                <c:pt idx="1317">
                  <c:v>277964702.99999899</c:v>
                </c:pt>
                <c:pt idx="1318">
                  <c:v>278175762</c:v>
                </c:pt>
                <c:pt idx="1319">
                  <c:v>278386821</c:v>
                </c:pt>
                <c:pt idx="1320">
                  <c:v>278597880</c:v>
                </c:pt>
                <c:pt idx="1321">
                  <c:v>278808939</c:v>
                </c:pt>
                <c:pt idx="1322">
                  <c:v>279019998</c:v>
                </c:pt>
                <c:pt idx="1323">
                  <c:v>279231057</c:v>
                </c:pt>
                <c:pt idx="1324">
                  <c:v>279442116</c:v>
                </c:pt>
                <c:pt idx="1325">
                  <c:v>279653175</c:v>
                </c:pt>
                <c:pt idx="1326">
                  <c:v>279864234</c:v>
                </c:pt>
                <c:pt idx="1327">
                  <c:v>280075292.99999899</c:v>
                </c:pt>
                <c:pt idx="1328">
                  <c:v>280286352</c:v>
                </c:pt>
                <c:pt idx="1329">
                  <c:v>280497411</c:v>
                </c:pt>
                <c:pt idx="1330">
                  <c:v>280708470</c:v>
                </c:pt>
                <c:pt idx="1331">
                  <c:v>280919529</c:v>
                </c:pt>
                <c:pt idx="1332">
                  <c:v>281130587.99999899</c:v>
                </c:pt>
                <c:pt idx="1333">
                  <c:v>281341646.99999899</c:v>
                </c:pt>
                <c:pt idx="1334">
                  <c:v>281552706</c:v>
                </c:pt>
                <c:pt idx="1335">
                  <c:v>281763765</c:v>
                </c:pt>
                <c:pt idx="1336">
                  <c:v>281974823.99999899</c:v>
                </c:pt>
                <c:pt idx="1337">
                  <c:v>282185882.99999899</c:v>
                </c:pt>
                <c:pt idx="1338">
                  <c:v>282396941.99999899</c:v>
                </c:pt>
                <c:pt idx="1339">
                  <c:v>282608000.99999899</c:v>
                </c:pt>
                <c:pt idx="1340">
                  <c:v>282819060</c:v>
                </c:pt>
                <c:pt idx="1341">
                  <c:v>283030118.99999899</c:v>
                </c:pt>
                <c:pt idx="1342">
                  <c:v>283241178</c:v>
                </c:pt>
                <c:pt idx="1343">
                  <c:v>283452237</c:v>
                </c:pt>
                <c:pt idx="1344">
                  <c:v>283663295.99999899</c:v>
                </c:pt>
                <c:pt idx="1345">
                  <c:v>283874355</c:v>
                </c:pt>
                <c:pt idx="1346">
                  <c:v>284085414</c:v>
                </c:pt>
                <c:pt idx="1347">
                  <c:v>284296473</c:v>
                </c:pt>
                <c:pt idx="1348">
                  <c:v>284507532</c:v>
                </c:pt>
                <c:pt idx="1349">
                  <c:v>284718591</c:v>
                </c:pt>
                <c:pt idx="1350">
                  <c:v>284929650</c:v>
                </c:pt>
                <c:pt idx="1351">
                  <c:v>285140708.99999899</c:v>
                </c:pt>
                <c:pt idx="1352">
                  <c:v>285351768</c:v>
                </c:pt>
                <c:pt idx="1353">
                  <c:v>285562826.99999899</c:v>
                </c:pt>
                <c:pt idx="1354">
                  <c:v>285773886</c:v>
                </c:pt>
                <c:pt idx="1355">
                  <c:v>285984944.99999899</c:v>
                </c:pt>
                <c:pt idx="1356">
                  <c:v>286196004</c:v>
                </c:pt>
                <c:pt idx="1357">
                  <c:v>286407062.99999899</c:v>
                </c:pt>
                <c:pt idx="1358">
                  <c:v>286618122</c:v>
                </c:pt>
                <c:pt idx="1359">
                  <c:v>286829181</c:v>
                </c:pt>
                <c:pt idx="1360">
                  <c:v>287040239.99999899</c:v>
                </c:pt>
                <c:pt idx="1361">
                  <c:v>287251298.99999899</c:v>
                </c:pt>
                <c:pt idx="1362">
                  <c:v>287462358</c:v>
                </c:pt>
                <c:pt idx="1363">
                  <c:v>287673417</c:v>
                </c:pt>
                <c:pt idx="1364">
                  <c:v>287884476</c:v>
                </c:pt>
                <c:pt idx="1365">
                  <c:v>288095535</c:v>
                </c:pt>
                <c:pt idx="1366">
                  <c:v>288306594</c:v>
                </c:pt>
                <c:pt idx="1367">
                  <c:v>288517653</c:v>
                </c:pt>
                <c:pt idx="1368">
                  <c:v>288728712</c:v>
                </c:pt>
                <c:pt idx="1369">
                  <c:v>288939771</c:v>
                </c:pt>
                <c:pt idx="1370">
                  <c:v>289150829.99999899</c:v>
                </c:pt>
                <c:pt idx="1371">
                  <c:v>289361888.99999899</c:v>
                </c:pt>
                <c:pt idx="1372">
                  <c:v>289572947.99999899</c:v>
                </c:pt>
                <c:pt idx="1373">
                  <c:v>289784006.99999899</c:v>
                </c:pt>
                <c:pt idx="1374">
                  <c:v>289995065.99999899</c:v>
                </c:pt>
                <c:pt idx="1375">
                  <c:v>290206125</c:v>
                </c:pt>
                <c:pt idx="1376">
                  <c:v>290417184</c:v>
                </c:pt>
                <c:pt idx="1377">
                  <c:v>290628242.99999899</c:v>
                </c:pt>
                <c:pt idx="1378">
                  <c:v>290839302</c:v>
                </c:pt>
                <c:pt idx="1379">
                  <c:v>291050360.99999899</c:v>
                </c:pt>
                <c:pt idx="1380">
                  <c:v>291261420</c:v>
                </c:pt>
                <c:pt idx="1381">
                  <c:v>291472479</c:v>
                </c:pt>
                <c:pt idx="1382">
                  <c:v>291683537.99999899</c:v>
                </c:pt>
                <c:pt idx="1383">
                  <c:v>291894596.99999899</c:v>
                </c:pt>
                <c:pt idx="1384">
                  <c:v>292105656</c:v>
                </c:pt>
                <c:pt idx="1385">
                  <c:v>292316715</c:v>
                </c:pt>
                <c:pt idx="1386">
                  <c:v>292527774</c:v>
                </c:pt>
                <c:pt idx="1387">
                  <c:v>292738833</c:v>
                </c:pt>
                <c:pt idx="1388">
                  <c:v>292949891.99999899</c:v>
                </c:pt>
                <c:pt idx="1389">
                  <c:v>293160950.99999899</c:v>
                </c:pt>
                <c:pt idx="1390">
                  <c:v>293372010</c:v>
                </c:pt>
                <c:pt idx="1391">
                  <c:v>293583068.99999899</c:v>
                </c:pt>
                <c:pt idx="1392">
                  <c:v>293794128</c:v>
                </c:pt>
                <c:pt idx="1393">
                  <c:v>294005187</c:v>
                </c:pt>
                <c:pt idx="1394">
                  <c:v>294216245.99999899</c:v>
                </c:pt>
                <c:pt idx="1395">
                  <c:v>294427305</c:v>
                </c:pt>
                <c:pt idx="1396">
                  <c:v>294638364</c:v>
                </c:pt>
                <c:pt idx="1397">
                  <c:v>294849423</c:v>
                </c:pt>
                <c:pt idx="1398">
                  <c:v>295060481.99999899</c:v>
                </c:pt>
                <c:pt idx="1399">
                  <c:v>295271540.99999899</c:v>
                </c:pt>
                <c:pt idx="1400">
                  <c:v>295482600</c:v>
                </c:pt>
                <c:pt idx="1401">
                  <c:v>295693659</c:v>
                </c:pt>
                <c:pt idx="1402">
                  <c:v>295904717.99999899</c:v>
                </c:pt>
                <c:pt idx="1403">
                  <c:v>296115777</c:v>
                </c:pt>
                <c:pt idx="1404">
                  <c:v>296326836</c:v>
                </c:pt>
                <c:pt idx="1405">
                  <c:v>296537895</c:v>
                </c:pt>
                <c:pt idx="1406">
                  <c:v>296748954</c:v>
                </c:pt>
                <c:pt idx="1407">
                  <c:v>296960012.99999899</c:v>
                </c:pt>
                <c:pt idx="1408">
                  <c:v>297171072</c:v>
                </c:pt>
                <c:pt idx="1409">
                  <c:v>297382131</c:v>
                </c:pt>
                <c:pt idx="1410">
                  <c:v>297593190</c:v>
                </c:pt>
                <c:pt idx="1411">
                  <c:v>297804248.99999899</c:v>
                </c:pt>
                <c:pt idx="1412">
                  <c:v>298015308</c:v>
                </c:pt>
                <c:pt idx="1413">
                  <c:v>298226366.99999899</c:v>
                </c:pt>
                <c:pt idx="1414">
                  <c:v>298437426</c:v>
                </c:pt>
                <c:pt idx="1415">
                  <c:v>298648485</c:v>
                </c:pt>
                <c:pt idx="1416">
                  <c:v>298859544</c:v>
                </c:pt>
                <c:pt idx="1417">
                  <c:v>299070602.99999899</c:v>
                </c:pt>
                <c:pt idx="1418">
                  <c:v>299281661.99999899</c:v>
                </c:pt>
                <c:pt idx="1419">
                  <c:v>299492721</c:v>
                </c:pt>
                <c:pt idx="1420">
                  <c:v>299703780</c:v>
                </c:pt>
                <c:pt idx="1421">
                  <c:v>299914838.99999899</c:v>
                </c:pt>
                <c:pt idx="1422">
                  <c:v>300125898</c:v>
                </c:pt>
                <c:pt idx="1423">
                  <c:v>300336957</c:v>
                </c:pt>
                <c:pt idx="1424">
                  <c:v>300548016</c:v>
                </c:pt>
                <c:pt idx="1425">
                  <c:v>300759075</c:v>
                </c:pt>
                <c:pt idx="1426">
                  <c:v>300970134</c:v>
                </c:pt>
                <c:pt idx="1427">
                  <c:v>301181192.99999899</c:v>
                </c:pt>
                <c:pt idx="1428">
                  <c:v>301392252</c:v>
                </c:pt>
                <c:pt idx="1429">
                  <c:v>301603310.99999899</c:v>
                </c:pt>
                <c:pt idx="1430">
                  <c:v>301814370</c:v>
                </c:pt>
                <c:pt idx="1431">
                  <c:v>302025429</c:v>
                </c:pt>
                <c:pt idx="1432">
                  <c:v>302236488</c:v>
                </c:pt>
                <c:pt idx="1433">
                  <c:v>302447546.99999899</c:v>
                </c:pt>
                <c:pt idx="1434">
                  <c:v>302658606</c:v>
                </c:pt>
                <c:pt idx="1435">
                  <c:v>302869665</c:v>
                </c:pt>
                <c:pt idx="1436">
                  <c:v>303080724</c:v>
                </c:pt>
                <c:pt idx="1437">
                  <c:v>303291783</c:v>
                </c:pt>
                <c:pt idx="1438">
                  <c:v>303502841.99999899</c:v>
                </c:pt>
                <c:pt idx="1439">
                  <c:v>303713901</c:v>
                </c:pt>
                <c:pt idx="1440">
                  <c:v>303924959.99999899</c:v>
                </c:pt>
                <c:pt idx="1441">
                  <c:v>304136019</c:v>
                </c:pt>
                <c:pt idx="1442">
                  <c:v>304347078</c:v>
                </c:pt>
                <c:pt idx="1443">
                  <c:v>304558137</c:v>
                </c:pt>
                <c:pt idx="1444">
                  <c:v>304769196</c:v>
                </c:pt>
                <c:pt idx="1445">
                  <c:v>304980255</c:v>
                </c:pt>
                <c:pt idx="1446">
                  <c:v>305191314</c:v>
                </c:pt>
                <c:pt idx="1447">
                  <c:v>305402373</c:v>
                </c:pt>
                <c:pt idx="1448">
                  <c:v>305613432</c:v>
                </c:pt>
                <c:pt idx="1449">
                  <c:v>305824490.99999899</c:v>
                </c:pt>
                <c:pt idx="1450">
                  <c:v>306035550</c:v>
                </c:pt>
                <c:pt idx="1451">
                  <c:v>306246608.99999899</c:v>
                </c:pt>
              </c:numCache>
            </c:numRef>
          </c:val>
        </c:ser>
        <c:ser>
          <c:idx val="2"/>
          <c:order val="2"/>
          <c:val>
            <c:numRef>
              <c:f>Sheet1!$D$5:$D$1456</c:f>
              <c:numCache>
                <c:formatCode>"$"#,##0</c:formatCode>
                <c:ptCount val="1452"/>
                <c:pt idx="1">
                  <c:v>211059</c:v>
                </c:pt>
                <c:pt idx="2">
                  <c:v>422118</c:v>
                </c:pt>
                <c:pt idx="3">
                  <c:v>633177</c:v>
                </c:pt>
                <c:pt idx="4">
                  <c:v>844236</c:v>
                </c:pt>
                <c:pt idx="5">
                  <c:v>1055295</c:v>
                </c:pt>
                <c:pt idx="6">
                  <c:v>1266354</c:v>
                </c:pt>
                <c:pt idx="7">
                  <c:v>1477413</c:v>
                </c:pt>
                <c:pt idx="8">
                  <c:v>1688472</c:v>
                </c:pt>
                <c:pt idx="9">
                  <c:v>1899531</c:v>
                </c:pt>
                <c:pt idx="10">
                  <c:v>2110590</c:v>
                </c:pt>
                <c:pt idx="11">
                  <c:v>2321649</c:v>
                </c:pt>
                <c:pt idx="12">
                  <c:v>2532708</c:v>
                </c:pt>
                <c:pt idx="13">
                  <c:v>2743767</c:v>
                </c:pt>
                <c:pt idx="14">
                  <c:v>2954826</c:v>
                </c:pt>
                <c:pt idx="15">
                  <c:v>3165885</c:v>
                </c:pt>
                <c:pt idx="16">
                  <c:v>3376944</c:v>
                </c:pt>
                <c:pt idx="17">
                  <c:v>3588003</c:v>
                </c:pt>
                <c:pt idx="18">
                  <c:v>3799062</c:v>
                </c:pt>
                <c:pt idx="19">
                  <c:v>4010121</c:v>
                </c:pt>
                <c:pt idx="20">
                  <c:v>4221180</c:v>
                </c:pt>
                <c:pt idx="21">
                  <c:v>4432239</c:v>
                </c:pt>
                <c:pt idx="22">
                  <c:v>4643298</c:v>
                </c:pt>
              </c:numCache>
            </c:numRef>
          </c:val>
        </c:ser>
        <c:ser>
          <c:idx val="3"/>
          <c:order val="3"/>
          <c:val>
            <c:numRef>
              <c:f>Sheet1!$E$5:$E$1456</c:f>
              <c:numCache>
                <c:formatCode>General</c:formatCode>
                <c:ptCount val="1452"/>
                <c:pt idx="23" formatCode="&quot;$&quot;#,##0">
                  <c:v>4854357</c:v>
                </c:pt>
                <c:pt idx="24" formatCode="&quot;$&quot;#,##0">
                  <c:v>5065416</c:v>
                </c:pt>
                <c:pt idx="25" formatCode="&quot;$&quot;#,##0">
                  <c:v>5276475</c:v>
                </c:pt>
                <c:pt idx="26" formatCode="&quot;$&quot;#,##0">
                  <c:v>5487534</c:v>
                </c:pt>
                <c:pt idx="27" formatCode="&quot;$&quot;#,##0">
                  <c:v>5698593</c:v>
                </c:pt>
                <c:pt idx="28" formatCode="&quot;$&quot;#,##0">
                  <c:v>5909652</c:v>
                </c:pt>
                <c:pt idx="29" formatCode="&quot;$&quot;#,##0">
                  <c:v>6120711</c:v>
                </c:pt>
                <c:pt idx="30" formatCode="&quot;$&quot;#,##0">
                  <c:v>6331770</c:v>
                </c:pt>
                <c:pt idx="31" formatCode="&quot;$&quot;#,##0">
                  <c:v>6542829</c:v>
                </c:pt>
                <c:pt idx="32" formatCode="&quot;$&quot;#,##0">
                  <c:v>6753888</c:v>
                </c:pt>
                <c:pt idx="33" formatCode="&quot;$&quot;#,##0">
                  <c:v>6964947</c:v>
                </c:pt>
                <c:pt idx="34" formatCode="&quot;$&quot;#,##0">
                  <c:v>7176006</c:v>
                </c:pt>
                <c:pt idx="35" formatCode="&quot;$&quot;#,##0">
                  <c:v>7387065</c:v>
                </c:pt>
                <c:pt idx="36" formatCode="&quot;$&quot;#,##0">
                  <c:v>7598124</c:v>
                </c:pt>
                <c:pt idx="37" formatCode="&quot;$&quot;#,##0">
                  <c:v>7809183</c:v>
                </c:pt>
                <c:pt idx="38" formatCode="&quot;$&quot;#,##0">
                  <c:v>8020242</c:v>
                </c:pt>
                <c:pt idx="39" formatCode="&quot;$&quot;#,##0">
                  <c:v>8231301</c:v>
                </c:pt>
              </c:numCache>
            </c:numRef>
          </c:val>
        </c:ser>
        <c:ser>
          <c:idx val="4"/>
          <c:order val="4"/>
          <c:val>
            <c:numRef>
              <c:f>Sheet1!$F$5:$F$1456</c:f>
              <c:numCache>
                <c:formatCode>General</c:formatCode>
                <c:ptCount val="1452"/>
                <c:pt idx="40" formatCode="&quot;$&quot;#,##0">
                  <c:v>8442360</c:v>
                </c:pt>
                <c:pt idx="41" formatCode="&quot;$&quot;#,##0">
                  <c:v>8653419</c:v>
                </c:pt>
                <c:pt idx="42" formatCode="&quot;$&quot;#,##0">
                  <c:v>8864478</c:v>
                </c:pt>
                <c:pt idx="43" formatCode="&quot;$&quot;#,##0">
                  <c:v>9075537</c:v>
                </c:pt>
                <c:pt idx="44" formatCode="&quot;$&quot;#,##0">
                  <c:v>9286596</c:v>
                </c:pt>
                <c:pt idx="45" formatCode="&quot;$&quot;#,##0">
                  <c:v>9497655</c:v>
                </c:pt>
                <c:pt idx="46" formatCode="&quot;$&quot;#,##0">
                  <c:v>9708713.9999999907</c:v>
                </c:pt>
                <c:pt idx="47" formatCode="&quot;$&quot;#,##0">
                  <c:v>9919773</c:v>
                </c:pt>
                <c:pt idx="48" formatCode="&quot;$&quot;#,##0">
                  <c:v>10130832</c:v>
                </c:pt>
                <c:pt idx="49" formatCode="&quot;$&quot;#,##0">
                  <c:v>10341891</c:v>
                </c:pt>
                <c:pt idx="50" formatCode="&quot;$&quot;#,##0">
                  <c:v>10552950</c:v>
                </c:pt>
                <c:pt idx="51" formatCode="&quot;$&quot;#,##0">
                  <c:v>10764009</c:v>
                </c:pt>
                <c:pt idx="52" formatCode="&quot;$&quot;#,##0">
                  <c:v>10975068</c:v>
                </c:pt>
                <c:pt idx="53" formatCode="&quot;$&quot;#,##0">
                  <c:v>11186127</c:v>
                </c:pt>
                <c:pt idx="54" formatCode="&quot;$&quot;#,##0">
                  <c:v>11397186</c:v>
                </c:pt>
                <c:pt idx="55" formatCode="&quot;$&quot;#,##0">
                  <c:v>11608245</c:v>
                </c:pt>
                <c:pt idx="56" formatCode="&quot;$&quot;#,##0">
                  <c:v>11819304</c:v>
                </c:pt>
                <c:pt idx="57" formatCode="&quot;$&quot;#,##0">
                  <c:v>12030363</c:v>
                </c:pt>
                <c:pt idx="58" formatCode="&quot;$&quot;#,##0">
                  <c:v>12241422</c:v>
                </c:pt>
                <c:pt idx="59" formatCode="&quot;$&quot;#,##0">
                  <c:v>12452481</c:v>
                </c:pt>
                <c:pt idx="60" formatCode="&quot;$&quot;#,##0">
                  <c:v>12663540</c:v>
                </c:pt>
                <c:pt idx="61" formatCode="&quot;$&quot;#,##0">
                  <c:v>12874599</c:v>
                </c:pt>
                <c:pt idx="62" formatCode="&quot;$&quot;#,##0">
                  <c:v>13085658</c:v>
                </c:pt>
                <c:pt idx="63" formatCode="&quot;$&quot;#,##0">
                  <c:v>13296717</c:v>
                </c:pt>
                <c:pt idx="64" formatCode="&quot;$&quot;#,##0">
                  <c:v>13507776</c:v>
                </c:pt>
                <c:pt idx="65" formatCode="&quot;$&quot;#,##0">
                  <c:v>13718835</c:v>
                </c:pt>
                <c:pt idx="66" formatCode="&quot;$&quot;#,##0">
                  <c:v>13929894</c:v>
                </c:pt>
                <c:pt idx="67" formatCode="&quot;$&quot;#,##0">
                  <c:v>14140953</c:v>
                </c:pt>
                <c:pt idx="68" formatCode="&quot;$&quot;#,##0">
                  <c:v>14352012</c:v>
                </c:pt>
                <c:pt idx="69" formatCode="&quot;$&quot;#,##0">
                  <c:v>14563071</c:v>
                </c:pt>
                <c:pt idx="70" formatCode="&quot;$&quot;#,##0">
                  <c:v>14774130</c:v>
                </c:pt>
                <c:pt idx="71" formatCode="&quot;$&quot;#,##0">
                  <c:v>14985189</c:v>
                </c:pt>
                <c:pt idx="72" formatCode="&quot;$&quot;#,##0">
                  <c:v>15196248</c:v>
                </c:pt>
                <c:pt idx="73" formatCode="&quot;$&quot;#,##0">
                  <c:v>15407307</c:v>
                </c:pt>
                <c:pt idx="74" formatCode="&quot;$&quot;#,##0">
                  <c:v>15618366</c:v>
                </c:pt>
                <c:pt idx="75" formatCode="&quot;$&quot;#,##0">
                  <c:v>15829425</c:v>
                </c:pt>
                <c:pt idx="76" formatCode="&quot;$&quot;#,##0">
                  <c:v>16040484</c:v>
                </c:pt>
                <c:pt idx="77" formatCode="&quot;$&quot;#,##0">
                  <c:v>16251543</c:v>
                </c:pt>
                <c:pt idx="78" formatCode="&quot;$&quot;#,##0">
                  <c:v>16462602</c:v>
                </c:pt>
                <c:pt idx="79" formatCode="&quot;$&quot;#,##0">
                  <c:v>16673661</c:v>
                </c:pt>
                <c:pt idx="80" formatCode="&quot;$&quot;#,##0">
                  <c:v>16884720</c:v>
                </c:pt>
                <c:pt idx="81" formatCode="&quot;$&quot;#,##0">
                  <c:v>17095779</c:v>
                </c:pt>
                <c:pt idx="82" formatCode="&quot;$&quot;#,##0">
                  <c:v>17306838</c:v>
                </c:pt>
                <c:pt idx="83" formatCode="&quot;$&quot;#,##0">
                  <c:v>17517897</c:v>
                </c:pt>
                <c:pt idx="84" formatCode="&quot;$&quot;#,##0">
                  <c:v>17728956</c:v>
                </c:pt>
                <c:pt idx="85" formatCode="&quot;$&quot;#,##0">
                  <c:v>17940015</c:v>
                </c:pt>
                <c:pt idx="86" formatCode="&quot;$&quot;#,##0">
                  <c:v>18151074</c:v>
                </c:pt>
                <c:pt idx="87" formatCode="&quot;$&quot;#,##0">
                  <c:v>18362133</c:v>
                </c:pt>
                <c:pt idx="88" formatCode="&quot;$&quot;#,##0">
                  <c:v>18573192</c:v>
                </c:pt>
                <c:pt idx="89" formatCode="&quot;$&quot;#,##0">
                  <c:v>18784251</c:v>
                </c:pt>
              </c:numCache>
            </c:numRef>
          </c:val>
        </c:ser>
        <c:ser>
          <c:idx val="5"/>
          <c:order val="5"/>
          <c:val>
            <c:numRef>
              <c:f>Sheet1!$G$5:$G$1456</c:f>
              <c:numCache>
                <c:formatCode>General</c:formatCode>
                <c:ptCount val="1452"/>
                <c:pt idx="90" formatCode="&quot;$&quot;#,##0">
                  <c:v>18995310</c:v>
                </c:pt>
                <c:pt idx="91" formatCode="&quot;$&quot;#,##0">
                  <c:v>19206369</c:v>
                </c:pt>
                <c:pt idx="92" formatCode="&quot;$&quot;#,##0">
                  <c:v>19417428</c:v>
                </c:pt>
                <c:pt idx="93" formatCode="&quot;$&quot;#,##0">
                  <c:v>19628487</c:v>
                </c:pt>
                <c:pt idx="94" formatCode="&quot;$&quot;#,##0">
                  <c:v>19839546</c:v>
                </c:pt>
                <c:pt idx="95" formatCode="&quot;$&quot;#,##0">
                  <c:v>20050605</c:v>
                </c:pt>
                <c:pt idx="96" formatCode="&quot;$&quot;#,##0">
                  <c:v>20261664</c:v>
                </c:pt>
                <c:pt idx="97" formatCode="&quot;$&quot;#,##0">
                  <c:v>20472723</c:v>
                </c:pt>
                <c:pt idx="98" formatCode="&quot;$&quot;#,##0">
                  <c:v>20683782</c:v>
                </c:pt>
                <c:pt idx="99" formatCode="&quot;$&quot;#,##0">
                  <c:v>20894841</c:v>
                </c:pt>
                <c:pt idx="100" formatCode="&quot;$&quot;#,##0">
                  <c:v>21105900</c:v>
                </c:pt>
                <c:pt idx="101" formatCode="&quot;$&quot;#,##0">
                  <c:v>21316959</c:v>
                </c:pt>
                <c:pt idx="102" formatCode="&quot;$&quot;#,##0">
                  <c:v>21528018</c:v>
                </c:pt>
                <c:pt idx="103" formatCode="&quot;$&quot;#,##0">
                  <c:v>21739077</c:v>
                </c:pt>
                <c:pt idx="104" formatCode="&quot;$&quot;#,##0">
                  <c:v>21950136</c:v>
                </c:pt>
                <c:pt idx="105" formatCode="&quot;$&quot;#,##0">
                  <c:v>22161195</c:v>
                </c:pt>
                <c:pt idx="106" formatCode="&quot;$&quot;#,##0">
                  <c:v>22372254</c:v>
                </c:pt>
                <c:pt idx="107" formatCode="&quot;$&quot;#,##0">
                  <c:v>22583313</c:v>
                </c:pt>
                <c:pt idx="108" formatCode="&quot;$&quot;#,##0">
                  <c:v>22794372</c:v>
                </c:pt>
                <c:pt idx="109" formatCode="&quot;$&quot;#,##0">
                  <c:v>23005431</c:v>
                </c:pt>
                <c:pt idx="110" formatCode="&quot;$&quot;#,##0">
                  <c:v>23216490</c:v>
                </c:pt>
                <c:pt idx="111" formatCode="&quot;$&quot;#,##0">
                  <c:v>23427549</c:v>
                </c:pt>
                <c:pt idx="112" formatCode="&quot;$&quot;#,##0">
                  <c:v>23638608</c:v>
                </c:pt>
                <c:pt idx="113" formatCode="&quot;$&quot;#,##0">
                  <c:v>23849667</c:v>
                </c:pt>
                <c:pt idx="114" formatCode="&quot;$&quot;#,##0">
                  <c:v>24060726</c:v>
                </c:pt>
                <c:pt idx="115" formatCode="&quot;$&quot;#,##0">
                  <c:v>24271785</c:v>
                </c:pt>
                <c:pt idx="116" formatCode="&quot;$&quot;#,##0">
                  <c:v>24482844</c:v>
                </c:pt>
                <c:pt idx="117" formatCode="&quot;$&quot;#,##0">
                  <c:v>24693903</c:v>
                </c:pt>
                <c:pt idx="118" formatCode="&quot;$&quot;#,##0">
                  <c:v>24904962</c:v>
                </c:pt>
                <c:pt idx="119" formatCode="&quot;$&quot;#,##0">
                  <c:v>25116021</c:v>
                </c:pt>
                <c:pt idx="120" formatCode="&quot;$&quot;#,##0">
                  <c:v>25327080</c:v>
                </c:pt>
                <c:pt idx="121" formatCode="&quot;$&quot;#,##0">
                  <c:v>25538139</c:v>
                </c:pt>
                <c:pt idx="122" formatCode="&quot;$&quot;#,##0">
                  <c:v>25749198</c:v>
                </c:pt>
                <c:pt idx="123" formatCode="&quot;$&quot;#,##0">
                  <c:v>25960257</c:v>
                </c:pt>
                <c:pt idx="124" formatCode="&quot;$&quot;#,##0">
                  <c:v>26171316</c:v>
                </c:pt>
                <c:pt idx="125" formatCode="&quot;$&quot;#,##0">
                  <c:v>26382375</c:v>
                </c:pt>
                <c:pt idx="126" formatCode="&quot;$&quot;#,##0">
                  <c:v>26593434</c:v>
                </c:pt>
                <c:pt idx="127" formatCode="&quot;$&quot;#,##0">
                  <c:v>26804493</c:v>
                </c:pt>
                <c:pt idx="128" formatCode="&quot;$&quot;#,##0">
                  <c:v>27015552</c:v>
                </c:pt>
                <c:pt idx="129" formatCode="&quot;$&quot;#,##0">
                  <c:v>27226611</c:v>
                </c:pt>
                <c:pt idx="130" formatCode="&quot;$&quot;#,##0">
                  <c:v>27437670</c:v>
                </c:pt>
                <c:pt idx="131" formatCode="&quot;$&quot;#,##0">
                  <c:v>27648729</c:v>
                </c:pt>
                <c:pt idx="132" formatCode="&quot;$&quot;#,##0">
                  <c:v>27859788</c:v>
                </c:pt>
                <c:pt idx="133" formatCode="&quot;$&quot;#,##0">
                  <c:v>28070847</c:v>
                </c:pt>
                <c:pt idx="134" formatCode="&quot;$&quot;#,##0">
                  <c:v>28281906</c:v>
                </c:pt>
                <c:pt idx="135" formatCode="&quot;$&quot;#,##0">
                  <c:v>28492965</c:v>
                </c:pt>
                <c:pt idx="136" formatCode="&quot;$&quot;#,##0">
                  <c:v>28704024</c:v>
                </c:pt>
                <c:pt idx="137" formatCode="&quot;$&quot;#,##0">
                  <c:v>28915083</c:v>
                </c:pt>
                <c:pt idx="138" formatCode="&quot;$&quot;#,##0">
                  <c:v>29126142</c:v>
                </c:pt>
                <c:pt idx="139" formatCode="&quot;$&quot;#,##0">
                  <c:v>29337201</c:v>
                </c:pt>
                <c:pt idx="140" formatCode="&quot;$&quot;#,##0">
                  <c:v>29548260</c:v>
                </c:pt>
                <c:pt idx="141" formatCode="&quot;$&quot;#,##0">
                  <c:v>29759319</c:v>
                </c:pt>
                <c:pt idx="142" formatCode="&quot;$&quot;#,##0">
                  <c:v>29970378</c:v>
                </c:pt>
                <c:pt idx="143" formatCode="&quot;$&quot;#,##0">
                  <c:v>30181437</c:v>
                </c:pt>
                <c:pt idx="144" formatCode="&quot;$&quot;#,##0">
                  <c:v>30392496</c:v>
                </c:pt>
                <c:pt idx="145" formatCode="&quot;$&quot;#,##0">
                  <c:v>30603555</c:v>
                </c:pt>
                <c:pt idx="146" formatCode="&quot;$&quot;#,##0">
                  <c:v>30814614</c:v>
                </c:pt>
                <c:pt idx="147" formatCode="&quot;$&quot;#,##0">
                  <c:v>31025673</c:v>
                </c:pt>
                <c:pt idx="148" formatCode="&quot;$&quot;#,##0">
                  <c:v>31236732</c:v>
                </c:pt>
                <c:pt idx="149" formatCode="&quot;$&quot;#,##0">
                  <c:v>31447791</c:v>
                </c:pt>
                <c:pt idx="150" formatCode="&quot;$&quot;#,##0">
                  <c:v>31658850</c:v>
                </c:pt>
                <c:pt idx="151" formatCode="&quot;$&quot;#,##0">
                  <c:v>31869909</c:v>
                </c:pt>
                <c:pt idx="152" formatCode="&quot;$&quot;#,##0">
                  <c:v>32080968</c:v>
                </c:pt>
                <c:pt idx="153" formatCode="&quot;$&quot;#,##0">
                  <c:v>32292027</c:v>
                </c:pt>
                <c:pt idx="154" formatCode="&quot;$&quot;#,##0">
                  <c:v>32503086</c:v>
                </c:pt>
                <c:pt idx="155" formatCode="&quot;$&quot;#,##0">
                  <c:v>32714145</c:v>
                </c:pt>
                <c:pt idx="156" formatCode="&quot;$&quot;#,##0">
                  <c:v>32925204</c:v>
                </c:pt>
                <c:pt idx="157" formatCode="&quot;$&quot;#,##0">
                  <c:v>33136263</c:v>
                </c:pt>
                <c:pt idx="158" formatCode="&quot;$&quot;#,##0">
                  <c:v>33347322</c:v>
                </c:pt>
                <c:pt idx="159" formatCode="&quot;$&quot;#,##0">
                  <c:v>33558381</c:v>
                </c:pt>
                <c:pt idx="160" formatCode="&quot;$&quot;#,##0">
                  <c:v>33769440</c:v>
                </c:pt>
                <c:pt idx="161" formatCode="&quot;$&quot;#,##0">
                  <c:v>33980499</c:v>
                </c:pt>
                <c:pt idx="162" formatCode="&quot;$&quot;#,##0">
                  <c:v>34191558</c:v>
                </c:pt>
                <c:pt idx="163" formatCode="&quot;$&quot;#,##0">
                  <c:v>34402617</c:v>
                </c:pt>
                <c:pt idx="164" formatCode="&quot;$&quot;#,##0">
                  <c:v>34613676</c:v>
                </c:pt>
                <c:pt idx="165" formatCode="&quot;$&quot;#,##0">
                  <c:v>34824735</c:v>
                </c:pt>
                <c:pt idx="166" formatCode="&quot;$&quot;#,##0">
                  <c:v>35035794</c:v>
                </c:pt>
                <c:pt idx="167" formatCode="&quot;$&quot;#,##0">
                  <c:v>35246853</c:v>
                </c:pt>
                <c:pt idx="168" formatCode="&quot;$&quot;#,##0">
                  <c:v>35457912</c:v>
                </c:pt>
                <c:pt idx="169" formatCode="&quot;$&quot;#,##0">
                  <c:v>35668971</c:v>
                </c:pt>
                <c:pt idx="170" formatCode="&quot;$&quot;#,##0">
                  <c:v>35880030</c:v>
                </c:pt>
                <c:pt idx="171" formatCode="&quot;$&quot;#,##0">
                  <c:v>36091089</c:v>
                </c:pt>
                <c:pt idx="172" formatCode="&quot;$&quot;#,##0">
                  <c:v>36302148</c:v>
                </c:pt>
                <c:pt idx="173" formatCode="&quot;$&quot;#,##0">
                  <c:v>36513207</c:v>
                </c:pt>
                <c:pt idx="174" formatCode="&quot;$&quot;#,##0">
                  <c:v>36724266</c:v>
                </c:pt>
                <c:pt idx="175" formatCode="&quot;$&quot;#,##0">
                  <c:v>36935325</c:v>
                </c:pt>
                <c:pt idx="176" formatCode="&quot;$&quot;#,##0">
                  <c:v>37146384</c:v>
                </c:pt>
                <c:pt idx="177" formatCode="&quot;$&quot;#,##0">
                  <c:v>37357443</c:v>
                </c:pt>
                <c:pt idx="178" formatCode="&quot;$&quot;#,##0">
                  <c:v>37568502</c:v>
                </c:pt>
                <c:pt idx="179" formatCode="&quot;$&quot;#,##0">
                  <c:v>37779561</c:v>
                </c:pt>
                <c:pt idx="180" formatCode="&quot;$&quot;#,##0">
                  <c:v>37990620</c:v>
                </c:pt>
                <c:pt idx="181" formatCode="&quot;$&quot;#,##0">
                  <c:v>38201679</c:v>
                </c:pt>
                <c:pt idx="182" formatCode="&quot;$&quot;#,##0">
                  <c:v>38412738</c:v>
                </c:pt>
                <c:pt idx="183" formatCode="&quot;$&quot;#,##0">
                  <c:v>38623797</c:v>
                </c:pt>
                <c:pt idx="184" formatCode="&quot;$&quot;#,##0">
                  <c:v>38834856</c:v>
                </c:pt>
                <c:pt idx="185" formatCode="&quot;$&quot;#,##0">
                  <c:v>39045915</c:v>
                </c:pt>
                <c:pt idx="186" formatCode="&quot;$&quot;#,##0">
                  <c:v>39256974</c:v>
                </c:pt>
                <c:pt idx="187" formatCode="&quot;$&quot;#,##0">
                  <c:v>39468033</c:v>
                </c:pt>
                <c:pt idx="188" formatCode="&quot;$&quot;#,##0">
                  <c:v>39679092</c:v>
                </c:pt>
                <c:pt idx="189" formatCode="&quot;$&quot;#,##0">
                  <c:v>39890151</c:v>
                </c:pt>
                <c:pt idx="190" formatCode="&quot;$&quot;#,##0">
                  <c:v>40101210</c:v>
                </c:pt>
                <c:pt idx="191" formatCode="&quot;$&quot;#,##0">
                  <c:v>40312269</c:v>
                </c:pt>
                <c:pt idx="192" formatCode="&quot;$&quot;#,##0">
                  <c:v>40523328</c:v>
                </c:pt>
                <c:pt idx="193" formatCode="&quot;$&quot;#,##0">
                  <c:v>40734387</c:v>
                </c:pt>
                <c:pt idx="194" formatCode="&quot;$&quot;#,##0">
                  <c:v>40945446</c:v>
                </c:pt>
                <c:pt idx="195" formatCode="&quot;$&quot;#,##0">
                  <c:v>41156505</c:v>
                </c:pt>
                <c:pt idx="196" formatCode="&quot;$&quot;#,##0">
                  <c:v>41367564</c:v>
                </c:pt>
                <c:pt idx="197" formatCode="&quot;$&quot;#,##0">
                  <c:v>41578623</c:v>
                </c:pt>
                <c:pt idx="198" formatCode="&quot;$&quot;#,##0">
                  <c:v>41789682</c:v>
                </c:pt>
                <c:pt idx="199" formatCode="&quot;$&quot;#,##0">
                  <c:v>42000741</c:v>
                </c:pt>
                <c:pt idx="200" formatCode="&quot;$&quot;#,##0">
                  <c:v>42211800</c:v>
                </c:pt>
                <c:pt idx="201" formatCode="&quot;$&quot;#,##0">
                  <c:v>42422859</c:v>
                </c:pt>
                <c:pt idx="202" formatCode="&quot;$&quot;#,##0">
                  <c:v>42633918</c:v>
                </c:pt>
                <c:pt idx="203" formatCode="&quot;$&quot;#,##0">
                  <c:v>42844977</c:v>
                </c:pt>
                <c:pt idx="204" formatCode="&quot;$&quot;#,##0">
                  <c:v>43056036</c:v>
                </c:pt>
                <c:pt idx="205" formatCode="&quot;$&quot;#,##0">
                  <c:v>43267095</c:v>
                </c:pt>
                <c:pt idx="206" formatCode="&quot;$&quot;#,##0">
                  <c:v>43478154</c:v>
                </c:pt>
                <c:pt idx="207" formatCode="&quot;$&quot;#,##0">
                  <c:v>43689213</c:v>
                </c:pt>
                <c:pt idx="208" formatCode="&quot;$&quot;#,##0">
                  <c:v>43900272</c:v>
                </c:pt>
                <c:pt idx="209" formatCode="&quot;$&quot;#,##0">
                  <c:v>44111331</c:v>
                </c:pt>
                <c:pt idx="210" formatCode="&quot;$&quot;#,##0">
                  <c:v>44322390</c:v>
                </c:pt>
                <c:pt idx="211" formatCode="&quot;$&quot;#,##0">
                  <c:v>44533449</c:v>
                </c:pt>
                <c:pt idx="212" formatCode="&quot;$&quot;#,##0">
                  <c:v>44744508</c:v>
                </c:pt>
                <c:pt idx="213" formatCode="&quot;$&quot;#,##0">
                  <c:v>44955567</c:v>
                </c:pt>
                <c:pt idx="214" formatCode="&quot;$&quot;#,##0">
                  <c:v>45166626</c:v>
                </c:pt>
                <c:pt idx="215" formatCode="&quot;$&quot;#,##0">
                  <c:v>45377685</c:v>
                </c:pt>
                <c:pt idx="216" formatCode="&quot;$&quot;#,##0">
                  <c:v>45588744</c:v>
                </c:pt>
                <c:pt idx="217" formatCode="&quot;$&quot;#,##0">
                  <c:v>45799803</c:v>
                </c:pt>
                <c:pt idx="218" formatCode="&quot;$&quot;#,##0">
                  <c:v>46010862</c:v>
                </c:pt>
                <c:pt idx="219" formatCode="&quot;$&quot;#,##0">
                  <c:v>46221921</c:v>
                </c:pt>
                <c:pt idx="220" formatCode="&quot;$&quot;#,##0">
                  <c:v>46432980</c:v>
                </c:pt>
                <c:pt idx="221" formatCode="&quot;$&quot;#,##0">
                  <c:v>46644039</c:v>
                </c:pt>
                <c:pt idx="222" formatCode="&quot;$&quot;#,##0">
                  <c:v>46855098</c:v>
                </c:pt>
                <c:pt idx="223" formatCode="&quot;$&quot;#,##0">
                  <c:v>47066157</c:v>
                </c:pt>
                <c:pt idx="224" formatCode="&quot;$&quot;#,##0">
                  <c:v>47277216</c:v>
                </c:pt>
                <c:pt idx="225" formatCode="&quot;$&quot;#,##0">
                  <c:v>47488275</c:v>
                </c:pt>
                <c:pt idx="226" formatCode="&quot;$&quot;#,##0">
                  <c:v>47699334</c:v>
                </c:pt>
                <c:pt idx="227" formatCode="&quot;$&quot;#,##0">
                  <c:v>47910393</c:v>
                </c:pt>
                <c:pt idx="228" formatCode="&quot;$&quot;#,##0">
                  <c:v>48121452</c:v>
                </c:pt>
                <c:pt idx="229" formatCode="&quot;$&quot;#,##0">
                  <c:v>48332511</c:v>
                </c:pt>
                <c:pt idx="230" formatCode="&quot;$&quot;#,##0">
                  <c:v>48543570</c:v>
                </c:pt>
                <c:pt idx="231" formatCode="&quot;$&quot;#,##0">
                  <c:v>48754629</c:v>
                </c:pt>
                <c:pt idx="232" formatCode="&quot;$&quot;#,##0">
                  <c:v>48965688</c:v>
                </c:pt>
                <c:pt idx="233" formatCode="&quot;$&quot;#,##0">
                  <c:v>49176747</c:v>
                </c:pt>
                <c:pt idx="234" formatCode="&quot;$&quot;#,##0">
                  <c:v>49387806</c:v>
                </c:pt>
                <c:pt idx="235" formatCode="&quot;$&quot;#,##0">
                  <c:v>49598865</c:v>
                </c:pt>
                <c:pt idx="236" formatCode="&quot;$&quot;#,##0">
                  <c:v>49809924</c:v>
                </c:pt>
                <c:pt idx="237" formatCode="&quot;$&quot;#,##0">
                  <c:v>50020983</c:v>
                </c:pt>
                <c:pt idx="238" formatCode="&quot;$&quot;#,##0">
                  <c:v>50232042</c:v>
                </c:pt>
                <c:pt idx="239" formatCode="&quot;$&quot;#,##0">
                  <c:v>50443101</c:v>
                </c:pt>
                <c:pt idx="240" formatCode="&quot;$&quot;#,##0">
                  <c:v>50654160</c:v>
                </c:pt>
                <c:pt idx="241" formatCode="&quot;$&quot;#,##0">
                  <c:v>50865219</c:v>
                </c:pt>
                <c:pt idx="242" formatCode="&quot;$&quot;#,##0">
                  <c:v>51076278</c:v>
                </c:pt>
                <c:pt idx="243" formatCode="&quot;$&quot;#,##0">
                  <c:v>51287337</c:v>
                </c:pt>
                <c:pt idx="244" formatCode="&quot;$&quot;#,##0">
                  <c:v>51498396</c:v>
                </c:pt>
                <c:pt idx="245" formatCode="&quot;$&quot;#,##0">
                  <c:v>51709455</c:v>
                </c:pt>
                <c:pt idx="246" formatCode="&quot;$&quot;#,##0">
                  <c:v>51920514</c:v>
                </c:pt>
                <c:pt idx="247" formatCode="&quot;$&quot;#,##0">
                  <c:v>52131573</c:v>
                </c:pt>
                <c:pt idx="248" formatCode="&quot;$&quot;#,##0">
                  <c:v>52342632</c:v>
                </c:pt>
                <c:pt idx="249" formatCode="&quot;$&quot;#,##0">
                  <c:v>52553691</c:v>
                </c:pt>
                <c:pt idx="250" formatCode="&quot;$&quot;#,##0">
                  <c:v>52764750</c:v>
                </c:pt>
                <c:pt idx="251" formatCode="&quot;$&quot;#,##0">
                  <c:v>52975809</c:v>
                </c:pt>
                <c:pt idx="252" formatCode="&quot;$&quot;#,##0">
                  <c:v>53186868</c:v>
                </c:pt>
                <c:pt idx="253" formatCode="&quot;$&quot;#,##0">
                  <c:v>53397927</c:v>
                </c:pt>
                <c:pt idx="254" formatCode="&quot;$&quot;#,##0">
                  <c:v>53608986</c:v>
                </c:pt>
                <c:pt idx="255" formatCode="&quot;$&quot;#,##0">
                  <c:v>53820045</c:v>
                </c:pt>
                <c:pt idx="256" formatCode="&quot;$&quot;#,##0">
                  <c:v>54031104</c:v>
                </c:pt>
                <c:pt idx="257" formatCode="&quot;$&quot;#,##0">
                  <c:v>54242163</c:v>
                </c:pt>
                <c:pt idx="258" formatCode="&quot;$&quot;#,##0">
                  <c:v>54453222</c:v>
                </c:pt>
                <c:pt idx="259" formatCode="&quot;$&quot;#,##0">
                  <c:v>54664281</c:v>
                </c:pt>
                <c:pt idx="260" formatCode="&quot;$&quot;#,##0">
                  <c:v>54875340</c:v>
                </c:pt>
                <c:pt idx="261" formatCode="&quot;$&quot;#,##0">
                  <c:v>55086399</c:v>
                </c:pt>
                <c:pt idx="262" formatCode="&quot;$&quot;#,##0">
                  <c:v>55297458</c:v>
                </c:pt>
                <c:pt idx="263" formatCode="&quot;$&quot;#,##0">
                  <c:v>55508517</c:v>
                </c:pt>
                <c:pt idx="264" formatCode="&quot;$&quot;#,##0">
                  <c:v>55719576</c:v>
                </c:pt>
                <c:pt idx="265" formatCode="&quot;$&quot;#,##0">
                  <c:v>55930635</c:v>
                </c:pt>
                <c:pt idx="266" formatCode="&quot;$&quot;#,##0">
                  <c:v>56141694</c:v>
                </c:pt>
                <c:pt idx="267" formatCode="&quot;$&quot;#,##0">
                  <c:v>56352753</c:v>
                </c:pt>
                <c:pt idx="268" formatCode="&quot;$&quot;#,##0">
                  <c:v>56563812</c:v>
                </c:pt>
                <c:pt idx="269" formatCode="&quot;$&quot;#,##0">
                  <c:v>56774871</c:v>
                </c:pt>
                <c:pt idx="270" formatCode="&quot;$&quot;#,##0">
                  <c:v>56985930</c:v>
                </c:pt>
                <c:pt idx="271" formatCode="&quot;$&quot;#,##0">
                  <c:v>57196989</c:v>
                </c:pt>
                <c:pt idx="272" formatCode="&quot;$&quot;#,##0">
                  <c:v>57408048</c:v>
                </c:pt>
                <c:pt idx="273" formatCode="&quot;$&quot;#,##0">
                  <c:v>57619107</c:v>
                </c:pt>
                <c:pt idx="274" formatCode="&quot;$&quot;#,##0">
                  <c:v>57830166</c:v>
                </c:pt>
                <c:pt idx="275" formatCode="&quot;$&quot;#,##0">
                  <c:v>58041225</c:v>
                </c:pt>
                <c:pt idx="276" formatCode="&quot;$&quot;#,##0">
                  <c:v>58252284</c:v>
                </c:pt>
                <c:pt idx="277" formatCode="&quot;$&quot;#,##0">
                  <c:v>58463343</c:v>
                </c:pt>
                <c:pt idx="278" formatCode="&quot;$&quot;#,##0">
                  <c:v>58674402</c:v>
                </c:pt>
                <c:pt idx="279" formatCode="&quot;$&quot;#,##0">
                  <c:v>58885461</c:v>
                </c:pt>
                <c:pt idx="280" formatCode="&quot;$&quot;#,##0">
                  <c:v>59096520</c:v>
                </c:pt>
                <c:pt idx="281" formatCode="&quot;$&quot;#,##0">
                  <c:v>59307579</c:v>
                </c:pt>
                <c:pt idx="282" formatCode="&quot;$&quot;#,##0">
                  <c:v>59518638</c:v>
                </c:pt>
                <c:pt idx="283" formatCode="&quot;$&quot;#,##0">
                  <c:v>59729697</c:v>
                </c:pt>
                <c:pt idx="284" formatCode="&quot;$&quot;#,##0">
                  <c:v>59940756</c:v>
                </c:pt>
                <c:pt idx="285" formatCode="&quot;$&quot;#,##0">
                  <c:v>60151815</c:v>
                </c:pt>
                <c:pt idx="286" formatCode="&quot;$&quot;#,##0">
                  <c:v>60362874</c:v>
                </c:pt>
                <c:pt idx="287" formatCode="&quot;$&quot;#,##0">
                  <c:v>60573933</c:v>
                </c:pt>
                <c:pt idx="288" formatCode="&quot;$&quot;#,##0">
                  <c:v>60784992</c:v>
                </c:pt>
                <c:pt idx="289" formatCode="&quot;$&quot;#,##0">
                  <c:v>60996051</c:v>
                </c:pt>
                <c:pt idx="290" formatCode="&quot;$&quot;#,##0">
                  <c:v>61207110</c:v>
                </c:pt>
              </c:numCache>
            </c:numRef>
          </c:val>
        </c:ser>
        <c:dLbls>
          <c:showLegendKey val="0"/>
          <c:showVal val="0"/>
          <c:showCatName val="0"/>
          <c:showSerName val="0"/>
          <c:showPercent val="0"/>
          <c:showBubbleSize val="0"/>
        </c:dLbls>
        <c:axId val="7836088"/>
        <c:axId val="334002288"/>
      </c:areaChart>
      <c:catAx>
        <c:axId val="7836088"/>
        <c:scaling>
          <c:orientation val="minMax"/>
        </c:scaling>
        <c:delete val="0"/>
        <c:axPos val="b"/>
        <c:title>
          <c:tx>
            <c:rich>
              <a:bodyPr/>
              <a:lstStyle/>
              <a:p>
                <a:pPr>
                  <a:defRPr/>
                </a:pPr>
                <a:r>
                  <a:rPr lang="en-US"/>
                  <a:t>Number of Youth in 2011 Cohort</a:t>
                </a:r>
              </a:p>
            </c:rich>
          </c:tx>
          <c:overlay val="0"/>
        </c:title>
        <c:majorTickMark val="out"/>
        <c:minorTickMark val="none"/>
        <c:tickLblPos val="nextTo"/>
        <c:crossAx val="334002288"/>
        <c:crosses val="autoZero"/>
        <c:auto val="1"/>
        <c:lblAlgn val="ctr"/>
        <c:lblOffset val="100"/>
        <c:tickLblSkip val="50"/>
        <c:noMultiLvlLbl val="0"/>
      </c:catAx>
      <c:valAx>
        <c:axId val="334002288"/>
        <c:scaling>
          <c:orientation val="minMax"/>
        </c:scaling>
        <c:delete val="0"/>
        <c:axPos val="l"/>
        <c:majorGridlines/>
        <c:title>
          <c:tx>
            <c:rich>
              <a:bodyPr rot="-5400000" vert="horz"/>
              <a:lstStyle/>
              <a:p>
                <a:pPr>
                  <a:defRPr/>
                </a:pPr>
                <a:r>
                  <a:rPr lang="en-US"/>
                  <a:t>Potential Savings</a:t>
                </a:r>
              </a:p>
            </c:rich>
          </c:tx>
          <c:overlay val="0"/>
        </c:title>
        <c:numFmt formatCode="&quot;$&quot;#,##0" sourceLinked="0"/>
        <c:majorTickMark val="out"/>
        <c:minorTickMark val="none"/>
        <c:tickLblPos val="nextTo"/>
        <c:crossAx val="7836088"/>
        <c:crosses val="autoZero"/>
        <c:crossBetween val="midCat"/>
        <c:dispUnits>
          <c:builtInUnit val="millions"/>
          <c:dispUnitsLbl/>
        </c:dispUnits>
      </c:valAx>
    </c:plotArea>
    <c:plotVisOnly val="1"/>
    <c:dispBlanksAs val="zero"/>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b="0" i="0" dirty="0">
                <a:solidFill>
                  <a:srgbClr val="000000"/>
                </a:solidFill>
                <a:latin typeface="Calibri"/>
                <a:cs typeface="Calibri"/>
              </a:rPr>
              <a:t>Breakeven Analysis:</a:t>
            </a:r>
            <a:r>
              <a:rPr lang="en-US" sz="1800" b="0" i="0" baseline="0" dirty="0">
                <a:solidFill>
                  <a:srgbClr val="000000"/>
                </a:solidFill>
                <a:latin typeface="Calibri"/>
                <a:cs typeface="Calibri"/>
              </a:rPr>
              <a:t>  Proportion of 2011 Cohort that Would Need to Become Self-Sufficient to Cover One Year's Cost of Services</a:t>
            </a:r>
            <a:endParaRPr lang="en-US" sz="1800" b="0" i="0" dirty="0">
              <a:solidFill>
                <a:srgbClr val="000000"/>
              </a:solidFill>
              <a:latin typeface="Calibri"/>
              <a:cs typeface="Calibri"/>
            </a:endParaRPr>
          </a:p>
        </c:rich>
      </c:tx>
      <c:layout>
        <c:manualLayout>
          <c:xMode val="edge"/>
          <c:yMode val="edge"/>
          <c:x val="0.10634842519685"/>
          <c:y val="0"/>
        </c:manualLayout>
      </c:layout>
      <c:overlay val="0"/>
    </c:title>
    <c:autoTitleDeleted val="0"/>
    <c:plotArea>
      <c:layout>
        <c:manualLayout>
          <c:layoutTarget val="inner"/>
          <c:xMode val="edge"/>
          <c:yMode val="edge"/>
          <c:x val="0.125025024404989"/>
          <c:y val="0.14640564138836801"/>
          <c:w val="0.84566371659490003"/>
          <c:h val="0.71248580007677298"/>
        </c:manualLayout>
      </c:layout>
      <c:areaChart>
        <c:grouping val="standard"/>
        <c:varyColors val="0"/>
        <c:ser>
          <c:idx val="0"/>
          <c:order val="0"/>
          <c:val>
            <c:numRef>
              <c:f>Sheet1!$B$5:$B$1456</c:f>
              <c:numCache>
                <c:formatCode>General</c:formatCode>
                <c:ptCount val="14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numCache>
            </c:numRef>
          </c:val>
        </c:ser>
        <c:ser>
          <c:idx val="1"/>
          <c:order val="1"/>
          <c:val>
            <c:numRef>
              <c:f>Sheet1!$C$5:$C$1456</c:f>
              <c:numCache>
                <c:formatCode>"$"#,##0</c:formatCode>
                <c:ptCount val="1452"/>
                <c:pt idx="0" formatCode="General">
                  <c:v>0</c:v>
                </c:pt>
                <c:pt idx="1">
                  <c:v>211059</c:v>
                </c:pt>
                <c:pt idx="2">
                  <c:v>422118</c:v>
                </c:pt>
                <c:pt idx="3">
                  <c:v>633177</c:v>
                </c:pt>
                <c:pt idx="4">
                  <c:v>844236</c:v>
                </c:pt>
                <c:pt idx="5">
                  <c:v>1055295</c:v>
                </c:pt>
                <c:pt idx="6">
                  <c:v>1266354</c:v>
                </c:pt>
                <c:pt idx="7">
                  <c:v>1477413</c:v>
                </c:pt>
                <c:pt idx="8">
                  <c:v>1688472</c:v>
                </c:pt>
                <c:pt idx="9">
                  <c:v>1899531</c:v>
                </c:pt>
                <c:pt idx="10">
                  <c:v>2110590</c:v>
                </c:pt>
                <c:pt idx="11">
                  <c:v>2321649</c:v>
                </c:pt>
                <c:pt idx="12">
                  <c:v>2532708</c:v>
                </c:pt>
                <c:pt idx="13">
                  <c:v>2743767</c:v>
                </c:pt>
                <c:pt idx="14">
                  <c:v>2954826</c:v>
                </c:pt>
                <c:pt idx="15">
                  <c:v>3165885</c:v>
                </c:pt>
                <c:pt idx="16">
                  <c:v>3376944</c:v>
                </c:pt>
                <c:pt idx="17">
                  <c:v>3588003</c:v>
                </c:pt>
                <c:pt idx="18">
                  <c:v>3799062</c:v>
                </c:pt>
                <c:pt idx="19">
                  <c:v>4010121</c:v>
                </c:pt>
                <c:pt idx="20">
                  <c:v>4221180</c:v>
                </c:pt>
                <c:pt idx="21">
                  <c:v>4432239</c:v>
                </c:pt>
                <c:pt idx="22">
                  <c:v>4643298</c:v>
                </c:pt>
                <c:pt idx="23">
                  <c:v>4854357</c:v>
                </c:pt>
                <c:pt idx="24">
                  <c:v>5065416</c:v>
                </c:pt>
                <c:pt idx="25">
                  <c:v>5276475</c:v>
                </c:pt>
                <c:pt idx="26">
                  <c:v>5487534</c:v>
                </c:pt>
                <c:pt idx="27">
                  <c:v>5698593</c:v>
                </c:pt>
                <c:pt idx="28">
                  <c:v>5909652</c:v>
                </c:pt>
                <c:pt idx="29">
                  <c:v>6120711</c:v>
                </c:pt>
                <c:pt idx="30">
                  <c:v>6331770</c:v>
                </c:pt>
                <c:pt idx="31">
                  <c:v>6542829</c:v>
                </c:pt>
                <c:pt idx="32">
                  <c:v>6753888</c:v>
                </c:pt>
                <c:pt idx="33">
                  <c:v>6964947</c:v>
                </c:pt>
                <c:pt idx="34">
                  <c:v>7176006</c:v>
                </c:pt>
                <c:pt idx="35">
                  <c:v>7387065</c:v>
                </c:pt>
                <c:pt idx="36">
                  <c:v>7598124</c:v>
                </c:pt>
                <c:pt idx="37">
                  <c:v>7809183</c:v>
                </c:pt>
                <c:pt idx="38">
                  <c:v>8020242</c:v>
                </c:pt>
                <c:pt idx="39">
                  <c:v>8231301</c:v>
                </c:pt>
                <c:pt idx="40">
                  <c:v>8442360</c:v>
                </c:pt>
                <c:pt idx="41">
                  <c:v>8653419</c:v>
                </c:pt>
                <c:pt idx="42">
                  <c:v>8864478</c:v>
                </c:pt>
                <c:pt idx="43">
                  <c:v>9075537</c:v>
                </c:pt>
                <c:pt idx="44">
                  <c:v>9286596</c:v>
                </c:pt>
                <c:pt idx="45">
                  <c:v>9497655</c:v>
                </c:pt>
                <c:pt idx="46">
                  <c:v>9708713.9999999907</c:v>
                </c:pt>
                <c:pt idx="47">
                  <c:v>9919773</c:v>
                </c:pt>
                <c:pt idx="48">
                  <c:v>10130832</c:v>
                </c:pt>
                <c:pt idx="49">
                  <c:v>10341891</c:v>
                </c:pt>
                <c:pt idx="50">
                  <c:v>10552950</c:v>
                </c:pt>
                <c:pt idx="51">
                  <c:v>10764009</c:v>
                </c:pt>
                <c:pt idx="52">
                  <c:v>10975068</c:v>
                </c:pt>
                <c:pt idx="53">
                  <c:v>11186127</c:v>
                </c:pt>
                <c:pt idx="54">
                  <c:v>11397186</c:v>
                </c:pt>
                <c:pt idx="55">
                  <c:v>11608245</c:v>
                </c:pt>
                <c:pt idx="56">
                  <c:v>11819304</c:v>
                </c:pt>
                <c:pt idx="57">
                  <c:v>12030363</c:v>
                </c:pt>
                <c:pt idx="58">
                  <c:v>12241422</c:v>
                </c:pt>
                <c:pt idx="59">
                  <c:v>12452481</c:v>
                </c:pt>
                <c:pt idx="60">
                  <c:v>12663540</c:v>
                </c:pt>
                <c:pt idx="61">
                  <c:v>12874599</c:v>
                </c:pt>
                <c:pt idx="62">
                  <c:v>13085658</c:v>
                </c:pt>
                <c:pt idx="63">
                  <c:v>13296717</c:v>
                </c:pt>
                <c:pt idx="64">
                  <c:v>13507776</c:v>
                </c:pt>
                <c:pt idx="65">
                  <c:v>13718835</c:v>
                </c:pt>
                <c:pt idx="66">
                  <c:v>13929894</c:v>
                </c:pt>
                <c:pt idx="67">
                  <c:v>14140953</c:v>
                </c:pt>
                <c:pt idx="68">
                  <c:v>14352012</c:v>
                </c:pt>
                <c:pt idx="69">
                  <c:v>14563071</c:v>
                </c:pt>
                <c:pt idx="70">
                  <c:v>14774130</c:v>
                </c:pt>
                <c:pt idx="71">
                  <c:v>14985189</c:v>
                </c:pt>
                <c:pt idx="72">
                  <c:v>15196248</c:v>
                </c:pt>
                <c:pt idx="73">
                  <c:v>15407307</c:v>
                </c:pt>
                <c:pt idx="74">
                  <c:v>15618366</c:v>
                </c:pt>
                <c:pt idx="75">
                  <c:v>15829425</c:v>
                </c:pt>
                <c:pt idx="76">
                  <c:v>16040484</c:v>
                </c:pt>
                <c:pt idx="77">
                  <c:v>16251543</c:v>
                </c:pt>
                <c:pt idx="78">
                  <c:v>16462602</c:v>
                </c:pt>
                <c:pt idx="79">
                  <c:v>16673661</c:v>
                </c:pt>
                <c:pt idx="80">
                  <c:v>16884720</c:v>
                </c:pt>
                <c:pt idx="81">
                  <c:v>17095779</c:v>
                </c:pt>
                <c:pt idx="82">
                  <c:v>17306838</c:v>
                </c:pt>
                <c:pt idx="83">
                  <c:v>17517897</c:v>
                </c:pt>
                <c:pt idx="84">
                  <c:v>17728956</c:v>
                </c:pt>
                <c:pt idx="85">
                  <c:v>17940015</c:v>
                </c:pt>
                <c:pt idx="86">
                  <c:v>18151074</c:v>
                </c:pt>
                <c:pt idx="87">
                  <c:v>18362133</c:v>
                </c:pt>
                <c:pt idx="88">
                  <c:v>18573192</c:v>
                </c:pt>
                <c:pt idx="89">
                  <c:v>18784251</c:v>
                </c:pt>
                <c:pt idx="90">
                  <c:v>18995310</c:v>
                </c:pt>
                <c:pt idx="91">
                  <c:v>19206369</c:v>
                </c:pt>
                <c:pt idx="92">
                  <c:v>19417428</c:v>
                </c:pt>
                <c:pt idx="93">
                  <c:v>19628487</c:v>
                </c:pt>
                <c:pt idx="94">
                  <c:v>19839546</c:v>
                </c:pt>
                <c:pt idx="95">
                  <c:v>20050605</c:v>
                </c:pt>
                <c:pt idx="96">
                  <c:v>20261664</c:v>
                </c:pt>
                <c:pt idx="97">
                  <c:v>20472723</c:v>
                </c:pt>
                <c:pt idx="98">
                  <c:v>20683782</c:v>
                </c:pt>
                <c:pt idx="99">
                  <c:v>20894841</c:v>
                </c:pt>
                <c:pt idx="100">
                  <c:v>21105900</c:v>
                </c:pt>
                <c:pt idx="101">
                  <c:v>21316959</c:v>
                </c:pt>
                <c:pt idx="102">
                  <c:v>21528018</c:v>
                </c:pt>
                <c:pt idx="103">
                  <c:v>21739077</c:v>
                </c:pt>
                <c:pt idx="104">
                  <c:v>21950136</c:v>
                </c:pt>
                <c:pt idx="105">
                  <c:v>22161195</c:v>
                </c:pt>
                <c:pt idx="106">
                  <c:v>22372254</c:v>
                </c:pt>
                <c:pt idx="107">
                  <c:v>22583313</c:v>
                </c:pt>
                <c:pt idx="108">
                  <c:v>22794372</c:v>
                </c:pt>
                <c:pt idx="109">
                  <c:v>23005431</c:v>
                </c:pt>
                <c:pt idx="110">
                  <c:v>23216490</c:v>
                </c:pt>
                <c:pt idx="111">
                  <c:v>23427549</c:v>
                </c:pt>
                <c:pt idx="112">
                  <c:v>23638608</c:v>
                </c:pt>
                <c:pt idx="113">
                  <c:v>23849667</c:v>
                </c:pt>
                <c:pt idx="114">
                  <c:v>24060726</c:v>
                </c:pt>
                <c:pt idx="115">
                  <c:v>24271785</c:v>
                </c:pt>
                <c:pt idx="116">
                  <c:v>24482844</c:v>
                </c:pt>
                <c:pt idx="117">
                  <c:v>24693903</c:v>
                </c:pt>
                <c:pt idx="118">
                  <c:v>24904962</c:v>
                </c:pt>
                <c:pt idx="119">
                  <c:v>25116021</c:v>
                </c:pt>
                <c:pt idx="120">
                  <c:v>25327080</c:v>
                </c:pt>
                <c:pt idx="121">
                  <c:v>25538139</c:v>
                </c:pt>
                <c:pt idx="122">
                  <c:v>25749198</c:v>
                </c:pt>
                <c:pt idx="123">
                  <c:v>25960257</c:v>
                </c:pt>
                <c:pt idx="124">
                  <c:v>26171316</c:v>
                </c:pt>
                <c:pt idx="125">
                  <c:v>26382375</c:v>
                </c:pt>
                <c:pt idx="126">
                  <c:v>26593434</c:v>
                </c:pt>
                <c:pt idx="127">
                  <c:v>26804493</c:v>
                </c:pt>
                <c:pt idx="128">
                  <c:v>27015552</c:v>
                </c:pt>
                <c:pt idx="129">
                  <c:v>27226611</c:v>
                </c:pt>
                <c:pt idx="130">
                  <c:v>27437670</c:v>
                </c:pt>
                <c:pt idx="131">
                  <c:v>27648729</c:v>
                </c:pt>
                <c:pt idx="132">
                  <c:v>27859788</c:v>
                </c:pt>
                <c:pt idx="133">
                  <c:v>28070847</c:v>
                </c:pt>
                <c:pt idx="134">
                  <c:v>28281906</c:v>
                </c:pt>
                <c:pt idx="135">
                  <c:v>28492965</c:v>
                </c:pt>
                <c:pt idx="136">
                  <c:v>28704024</c:v>
                </c:pt>
                <c:pt idx="137">
                  <c:v>28915083</c:v>
                </c:pt>
                <c:pt idx="138">
                  <c:v>29126142</c:v>
                </c:pt>
                <c:pt idx="139">
                  <c:v>29337201</c:v>
                </c:pt>
                <c:pt idx="140">
                  <c:v>29548260</c:v>
                </c:pt>
                <c:pt idx="141">
                  <c:v>29759319</c:v>
                </c:pt>
                <c:pt idx="142">
                  <c:v>29970378</c:v>
                </c:pt>
                <c:pt idx="143">
                  <c:v>30181437</c:v>
                </c:pt>
                <c:pt idx="144">
                  <c:v>30392496</c:v>
                </c:pt>
                <c:pt idx="145">
                  <c:v>30603555</c:v>
                </c:pt>
                <c:pt idx="146">
                  <c:v>30814614</c:v>
                </c:pt>
                <c:pt idx="147">
                  <c:v>31025673</c:v>
                </c:pt>
                <c:pt idx="148">
                  <c:v>31236732</c:v>
                </c:pt>
                <c:pt idx="149">
                  <c:v>31447791</c:v>
                </c:pt>
                <c:pt idx="150">
                  <c:v>31658850</c:v>
                </c:pt>
                <c:pt idx="151">
                  <c:v>31869909</c:v>
                </c:pt>
                <c:pt idx="152">
                  <c:v>32080968</c:v>
                </c:pt>
                <c:pt idx="153">
                  <c:v>32292027</c:v>
                </c:pt>
                <c:pt idx="154">
                  <c:v>32503086</c:v>
                </c:pt>
                <c:pt idx="155">
                  <c:v>32714145</c:v>
                </c:pt>
                <c:pt idx="156">
                  <c:v>32925204</c:v>
                </c:pt>
                <c:pt idx="157">
                  <c:v>33136263</c:v>
                </c:pt>
                <c:pt idx="158">
                  <c:v>33347322</c:v>
                </c:pt>
                <c:pt idx="159">
                  <c:v>33558381</c:v>
                </c:pt>
                <c:pt idx="160">
                  <c:v>33769440</c:v>
                </c:pt>
                <c:pt idx="161">
                  <c:v>33980499</c:v>
                </c:pt>
                <c:pt idx="162">
                  <c:v>34191558</c:v>
                </c:pt>
                <c:pt idx="163">
                  <c:v>34402617</c:v>
                </c:pt>
                <c:pt idx="164">
                  <c:v>34613676</c:v>
                </c:pt>
                <c:pt idx="165">
                  <c:v>34824735</c:v>
                </c:pt>
                <c:pt idx="166">
                  <c:v>35035794</c:v>
                </c:pt>
                <c:pt idx="167">
                  <c:v>35246853</c:v>
                </c:pt>
                <c:pt idx="168">
                  <c:v>35457912</c:v>
                </c:pt>
                <c:pt idx="169">
                  <c:v>35668971</c:v>
                </c:pt>
                <c:pt idx="170">
                  <c:v>35880030</c:v>
                </c:pt>
                <c:pt idx="171">
                  <c:v>36091089</c:v>
                </c:pt>
                <c:pt idx="172">
                  <c:v>36302148</c:v>
                </c:pt>
                <c:pt idx="173">
                  <c:v>36513207</c:v>
                </c:pt>
                <c:pt idx="174">
                  <c:v>36724266</c:v>
                </c:pt>
                <c:pt idx="175">
                  <c:v>36935325</c:v>
                </c:pt>
                <c:pt idx="176">
                  <c:v>37146384</c:v>
                </c:pt>
                <c:pt idx="177">
                  <c:v>37357443</c:v>
                </c:pt>
                <c:pt idx="178">
                  <c:v>37568502</c:v>
                </c:pt>
                <c:pt idx="179">
                  <c:v>37779561</c:v>
                </c:pt>
                <c:pt idx="180">
                  <c:v>37990620</c:v>
                </c:pt>
                <c:pt idx="181">
                  <c:v>38201679</c:v>
                </c:pt>
                <c:pt idx="182">
                  <c:v>38412738</c:v>
                </c:pt>
                <c:pt idx="183">
                  <c:v>38623797</c:v>
                </c:pt>
                <c:pt idx="184">
                  <c:v>38834856</c:v>
                </c:pt>
                <c:pt idx="185">
                  <c:v>39045915</c:v>
                </c:pt>
                <c:pt idx="186">
                  <c:v>39256974</c:v>
                </c:pt>
                <c:pt idx="187">
                  <c:v>39468033</c:v>
                </c:pt>
                <c:pt idx="188">
                  <c:v>39679092</c:v>
                </c:pt>
                <c:pt idx="189">
                  <c:v>39890151</c:v>
                </c:pt>
                <c:pt idx="190">
                  <c:v>40101210</c:v>
                </c:pt>
                <c:pt idx="191">
                  <c:v>40312269</c:v>
                </c:pt>
                <c:pt idx="192">
                  <c:v>40523328</c:v>
                </c:pt>
                <c:pt idx="193">
                  <c:v>40734387</c:v>
                </c:pt>
                <c:pt idx="194">
                  <c:v>40945446</c:v>
                </c:pt>
                <c:pt idx="195">
                  <c:v>41156505</c:v>
                </c:pt>
                <c:pt idx="196">
                  <c:v>41367564</c:v>
                </c:pt>
                <c:pt idx="197">
                  <c:v>41578623</c:v>
                </c:pt>
                <c:pt idx="198">
                  <c:v>41789682</c:v>
                </c:pt>
                <c:pt idx="199">
                  <c:v>42000741</c:v>
                </c:pt>
                <c:pt idx="200">
                  <c:v>42211800</c:v>
                </c:pt>
                <c:pt idx="201">
                  <c:v>42422859</c:v>
                </c:pt>
                <c:pt idx="202">
                  <c:v>42633918</c:v>
                </c:pt>
                <c:pt idx="203">
                  <c:v>42844977</c:v>
                </c:pt>
                <c:pt idx="204">
                  <c:v>43056036</c:v>
                </c:pt>
                <c:pt idx="205">
                  <c:v>43267095</c:v>
                </c:pt>
                <c:pt idx="206">
                  <c:v>43478154</c:v>
                </c:pt>
                <c:pt idx="207">
                  <c:v>43689213</c:v>
                </c:pt>
                <c:pt idx="208">
                  <c:v>43900272</c:v>
                </c:pt>
                <c:pt idx="209">
                  <c:v>44111331</c:v>
                </c:pt>
                <c:pt idx="210">
                  <c:v>44322390</c:v>
                </c:pt>
                <c:pt idx="211">
                  <c:v>44533449</c:v>
                </c:pt>
                <c:pt idx="212">
                  <c:v>44744508</c:v>
                </c:pt>
                <c:pt idx="213">
                  <c:v>44955567</c:v>
                </c:pt>
                <c:pt idx="214">
                  <c:v>45166626</c:v>
                </c:pt>
                <c:pt idx="215">
                  <c:v>45377685</c:v>
                </c:pt>
                <c:pt idx="216">
                  <c:v>45588744</c:v>
                </c:pt>
                <c:pt idx="217">
                  <c:v>45799803</c:v>
                </c:pt>
                <c:pt idx="218">
                  <c:v>46010862</c:v>
                </c:pt>
                <c:pt idx="219">
                  <c:v>46221921</c:v>
                </c:pt>
                <c:pt idx="220">
                  <c:v>46432980</c:v>
                </c:pt>
                <c:pt idx="221">
                  <c:v>46644039</c:v>
                </c:pt>
                <c:pt idx="222">
                  <c:v>46855098</c:v>
                </c:pt>
                <c:pt idx="223">
                  <c:v>47066157</c:v>
                </c:pt>
                <c:pt idx="224">
                  <c:v>47277216</c:v>
                </c:pt>
                <c:pt idx="225">
                  <c:v>47488275</c:v>
                </c:pt>
                <c:pt idx="226">
                  <c:v>47699334</c:v>
                </c:pt>
                <c:pt idx="227">
                  <c:v>47910393</c:v>
                </c:pt>
                <c:pt idx="228">
                  <c:v>48121452</c:v>
                </c:pt>
                <c:pt idx="229">
                  <c:v>48332511</c:v>
                </c:pt>
                <c:pt idx="230">
                  <c:v>48543570</c:v>
                </c:pt>
                <c:pt idx="231">
                  <c:v>48754629</c:v>
                </c:pt>
                <c:pt idx="232">
                  <c:v>48965688</c:v>
                </c:pt>
                <c:pt idx="233">
                  <c:v>49176747</c:v>
                </c:pt>
                <c:pt idx="234">
                  <c:v>49387806</c:v>
                </c:pt>
                <c:pt idx="235">
                  <c:v>49598865</c:v>
                </c:pt>
                <c:pt idx="236">
                  <c:v>49809924</c:v>
                </c:pt>
                <c:pt idx="237">
                  <c:v>50020983</c:v>
                </c:pt>
                <c:pt idx="238">
                  <c:v>50232042</c:v>
                </c:pt>
                <c:pt idx="239">
                  <c:v>50443101</c:v>
                </c:pt>
                <c:pt idx="240">
                  <c:v>50654160</c:v>
                </c:pt>
                <c:pt idx="241">
                  <c:v>50865219</c:v>
                </c:pt>
                <c:pt idx="242">
                  <c:v>51076278</c:v>
                </c:pt>
                <c:pt idx="243">
                  <c:v>51287337</c:v>
                </c:pt>
                <c:pt idx="244">
                  <c:v>51498396</c:v>
                </c:pt>
                <c:pt idx="245">
                  <c:v>51709455</c:v>
                </c:pt>
                <c:pt idx="246">
                  <c:v>51920514</c:v>
                </c:pt>
                <c:pt idx="247">
                  <c:v>52131573</c:v>
                </c:pt>
                <c:pt idx="248">
                  <c:v>52342632</c:v>
                </c:pt>
                <c:pt idx="249">
                  <c:v>52553691</c:v>
                </c:pt>
                <c:pt idx="250">
                  <c:v>52764750</c:v>
                </c:pt>
                <c:pt idx="251">
                  <c:v>52975809</c:v>
                </c:pt>
                <c:pt idx="252">
                  <c:v>53186868</c:v>
                </c:pt>
                <c:pt idx="253">
                  <c:v>53397927</c:v>
                </c:pt>
                <c:pt idx="254">
                  <c:v>53608986</c:v>
                </c:pt>
                <c:pt idx="255">
                  <c:v>53820045</c:v>
                </c:pt>
                <c:pt idx="256">
                  <c:v>54031104</c:v>
                </c:pt>
                <c:pt idx="257">
                  <c:v>54242163</c:v>
                </c:pt>
                <c:pt idx="258">
                  <c:v>54453222</c:v>
                </c:pt>
                <c:pt idx="259">
                  <c:v>54664281</c:v>
                </c:pt>
                <c:pt idx="260">
                  <c:v>54875340</c:v>
                </c:pt>
                <c:pt idx="261">
                  <c:v>55086399</c:v>
                </c:pt>
                <c:pt idx="262">
                  <c:v>55297458</c:v>
                </c:pt>
                <c:pt idx="263">
                  <c:v>55508517</c:v>
                </c:pt>
                <c:pt idx="264">
                  <c:v>55719576</c:v>
                </c:pt>
                <c:pt idx="265">
                  <c:v>55930635</c:v>
                </c:pt>
                <c:pt idx="266">
                  <c:v>56141694</c:v>
                </c:pt>
                <c:pt idx="267">
                  <c:v>56352753</c:v>
                </c:pt>
                <c:pt idx="268">
                  <c:v>56563812</c:v>
                </c:pt>
                <c:pt idx="269">
                  <c:v>56774871</c:v>
                </c:pt>
                <c:pt idx="270">
                  <c:v>56985930</c:v>
                </c:pt>
                <c:pt idx="271">
                  <c:v>57196989</c:v>
                </c:pt>
                <c:pt idx="272">
                  <c:v>57408048</c:v>
                </c:pt>
                <c:pt idx="273">
                  <c:v>57619107</c:v>
                </c:pt>
                <c:pt idx="274">
                  <c:v>57830166</c:v>
                </c:pt>
                <c:pt idx="275">
                  <c:v>58041225</c:v>
                </c:pt>
                <c:pt idx="276">
                  <c:v>58252284</c:v>
                </c:pt>
                <c:pt idx="277">
                  <c:v>58463343</c:v>
                </c:pt>
                <c:pt idx="278">
                  <c:v>58674402</c:v>
                </c:pt>
                <c:pt idx="279">
                  <c:v>58885461</c:v>
                </c:pt>
                <c:pt idx="280">
                  <c:v>59096520</c:v>
                </c:pt>
                <c:pt idx="281">
                  <c:v>59307579</c:v>
                </c:pt>
                <c:pt idx="282">
                  <c:v>59518638</c:v>
                </c:pt>
                <c:pt idx="283">
                  <c:v>59729697</c:v>
                </c:pt>
                <c:pt idx="284">
                  <c:v>59940756</c:v>
                </c:pt>
                <c:pt idx="285">
                  <c:v>60151815</c:v>
                </c:pt>
                <c:pt idx="286">
                  <c:v>60362874</c:v>
                </c:pt>
                <c:pt idx="287">
                  <c:v>60573933</c:v>
                </c:pt>
                <c:pt idx="288">
                  <c:v>60784992</c:v>
                </c:pt>
                <c:pt idx="289">
                  <c:v>60996051</c:v>
                </c:pt>
                <c:pt idx="290">
                  <c:v>61207110</c:v>
                </c:pt>
                <c:pt idx="291">
                  <c:v>61418169</c:v>
                </c:pt>
                <c:pt idx="292">
                  <c:v>61629228</c:v>
                </c:pt>
                <c:pt idx="293">
                  <c:v>61840287</c:v>
                </c:pt>
                <c:pt idx="294">
                  <c:v>62051346</c:v>
                </c:pt>
                <c:pt idx="295">
                  <c:v>62262405</c:v>
                </c:pt>
                <c:pt idx="296">
                  <c:v>62473464</c:v>
                </c:pt>
                <c:pt idx="297">
                  <c:v>62684523</c:v>
                </c:pt>
                <c:pt idx="298">
                  <c:v>62895582</c:v>
                </c:pt>
                <c:pt idx="299">
                  <c:v>63106641</c:v>
                </c:pt>
                <c:pt idx="300">
                  <c:v>63317700</c:v>
                </c:pt>
                <c:pt idx="301">
                  <c:v>63528759</c:v>
                </c:pt>
                <c:pt idx="302">
                  <c:v>63739818</c:v>
                </c:pt>
                <c:pt idx="303">
                  <c:v>63950877</c:v>
                </c:pt>
                <c:pt idx="304">
                  <c:v>64161936</c:v>
                </c:pt>
                <c:pt idx="305">
                  <c:v>64372995</c:v>
                </c:pt>
                <c:pt idx="306">
                  <c:v>64584054</c:v>
                </c:pt>
                <c:pt idx="307">
                  <c:v>64795113</c:v>
                </c:pt>
                <c:pt idx="308">
                  <c:v>65006172</c:v>
                </c:pt>
                <c:pt idx="309">
                  <c:v>65217231</c:v>
                </c:pt>
                <c:pt idx="310">
                  <c:v>65428290</c:v>
                </c:pt>
                <c:pt idx="311">
                  <c:v>65639349</c:v>
                </c:pt>
                <c:pt idx="312">
                  <c:v>65850408</c:v>
                </c:pt>
                <c:pt idx="313">
                  <c:v>66061467</c:v>
                </c:pt>
                <c:pt idx="314">
                  <c:v>66272526</c:v>
                </c:pt>
                <c:pt idx="315">
                  <c:v>66483585</c:v>
                </c:pt>
                <c:pt idx="316">
                  <c:v>66694644</c:v>
                </c:pt>
                <c:pt idx="317">
                  <c:v>66905703</c:v>
                </c:pt>
                <c:pt idx="318">
                  <c:v>67116762</c:v>
                </c:pt>
                <c:pt idx="319">
                  <c:v>67327821</c:v>
                </c:pt>
                <c:pt idx="320">
                  <c:v>67538880</c:v>
                </c:pt>
                <c:pt idx="321">
                  <c:v>67749939</c:v>
                </c:pt>
                <c:pt idx="322">
                  <c:v>67960998</c:v>
                </c:pt>
                <c:pt idx="323">
                  <c:v>68172057</c:v>
                </c:pt>
                <c:pt idx="324">
                  <c:v>68383116</c:v>
                </c:pt>
                <c:pt idx="325">
                  <c:v>68594175</c:v>
                </c:pt>
                <c:pt idx="326">
                  <c:v>68805234</c:v>
                </c:pt>
                <c:pt idx="327">
                  <c:v>69016293</c:v>
                </c:pt>
                <c:pt idx="328">
                  <c:v>69227352</c:v>
                </c:pt>
                <c:pt idx="329">
                  <c:v>69438411</c:v>
                </c:pt>
                <c:pt idx="330">
                  <c:v>69649470</c:v>
                </c:pt>
                <c:pt idx="331">
                  <c:v>69860529</c:v>
                </c:pt>
                <c:pt idx="332">
                  <c:v>70071588</c:v>
                </c:pt>
                <c:pt idx="333">
                  <c:v>70282647</c:v>
                </c:pt>
                <c:pt idx="334">
                  <c:v>70493706</c:v>
                </c:pt>
                <c:pt idx="335">
                  <c:v>70704765</c:v>
                </c:pt>
                <c:pt idx="336">
                  <c:v>70915824</c:v>
                </c:pt>
                <c:pt idx="337">
                  <c:v>71126883</c:v>
                </c:pt>
                <c:pt idx="338">
                  <c:v>71337942</c:v>
                </c:pt>
                <c:pt idx="339">
                  <c:v>71549001</c:v>
                </c:pt>
                <c:pt idx="340">
                  <c:v>71760060</c:v>
                </c:pt>
                <c:pt idx="341">
                  <c:v>71971119</c:v>
                </c:pt>
                <c:pt idx="342">
                  <c:v>72182178</c:v>
                </c:pt>
                <c:pt idx="343">
                  <c:v>72393237</c:v>
                </c:pt>
                <c:pt idx="344">
                  <c:v>72604296</c:v>
                </c:pt>
                <c:pt idx="345">
                  <c:v>72815355</c:v>
                </c:pt>
                <c:pt idx="346">
                  <c:v>73026414</c:v>
                </c:pt>
                <c:pt idx="347">
                  <c:v>73237473</c:v>
                </c:pt>
                <c:pt idx="348">
                  <c:v>73448532</c:v>
                </c:pt>
                <c:pt idx="349">
                  <c:v>73659591</c:v>
                </c:pt>
                <c:pt idx="350">
                  <c:v>73870650</c:v>
                </c:pt>
                <c:pt idx="351">
                  <c:v>74081709</c:v>
                </c:pt>
                <c:pt idx="352">
                  <c:v>74292768</c:v>
                </c:pt>
                <c:pt idx="353">
                  <c:v>74503827</c:v>
                </c:pt>
                <c:pt idx="354">
                  <c:v>74714886</c:v>
                </c:pt>
                <c:pt idx="355">
                  <c:v>74925945</c:v>
                </c:pt>
                <c:pt idx="356">
                  <c:v>75137004</c:v>
                </c:pt>
                <c:pt idx="357">
                  <c:v>75348063</c:v>
                </c:pt>
                <c:pt idx="358">
                  <c:v>75559122</c:v>
                </c:pt>
                <c:pt idx="359">
                  <c:v>75770181</c:v>
                </c:pt>
                <c:pt idx="360">
                  <c:v>75981240</c:v>
                </c:pt>
                <c:pt idx="361">
                  <c:v>76192299</c:v>
                </c:pt>
                <c:pt idx="362">
                  <c:v>76403358</c:v>
                </c:pt>
                <c:pt idx="363">
                  <c:v>76614417</c:v>
                </c:pt>
                <c:pt idx="364">
                  <c:v>76825476</c:v>
                </c:pt>
                <c:pt idx="365">
                  <c:v>77036535</c:v>
                </c:pt>
                <c:pt idx="366">
                  <c:v>77247594</c:v>
                </c:pt>
                <c:pt idx="367">
                  <c:v>77458653</c:v>
                </c:pt>
                <c:pt idx="368">
                  <c:v>77669712</c:v>
                </c:pt>
                <c:pt idx="369">
                  <c:v>77880771</c:v>
                </c:pt>
                <c:pt idx="370">
                  <c:v>78091830</c:v>
                </c:pt>
                <c:pt idx="371">
                  <c:v>78302889</c:v>
                </c:pt>
                <c:pt idx="372">
                  <c:v>78513948</c:v>
                </c:pt>
                <c:pt idx="373">
                  <c:v>78725007</c:v>
                </c:pt>
                <c:pt idx="374">
                  <c:v>78936066</c:v>
                </c:pt>
                <c:pt idx="375">
                  <c:v>79147125</c:v>
                </c:pt>
                <c:pt idx="376">
                  <c:v>79358184</c:v>
                </c:pt>
                <c:pt idx="377">
                  <c:v>79569243</c:v>
                </c:pt>
                <c:pt idx="378">
                  <c:v>79780302</c:v>
                </c:pt>
                <c:pt idx="379">
                  <c:v>79991361</c:v>
                </c:pt>
                <c:pt idx="380">
                  <c:v>80202420</c:v>
                </c:pt>
                <c:pt idx="381">
                  <c:v>80413479</c:v>
                </c:pt>
                <c:pt idx="382">
                  <c:v>80624538</c:v>
                </c:pt>
                <c:pt idx="383">
                  <c:v>80835597</c:v>
                </c:pt>
                <c:pt idx="384">
                  <c:v>81046656</c:v>
                </c:pt>
                <c:pt idx="385">
                  <c:v>81257715</c:v>
                </c:pt>
                <c:pt idx="386">
                  <c:v>81468774</c:v>
                </c:pt>
                <c:pt idx="387">
                  <c:v>81679833</c:v>
                </c:pt>
                <c:pt idx="388">
                  <c:v>81890892</c:v>
                </c:pt>
                <c:pt idx="389">
                  <c:v>82101951</c:v>
                </c:pt>
                <c:pt idx="390">
                  <c:v>82313010</c:v>
                </c:pt>
                <c:pt idx="391">
                  <c:v>82524069</c:v>
                </c:pt>
                <c:pt idx="392">
                  <c:v>82735128</c:v>
                </c:pt>
                <c:pt idx="393">
                  <c:v>82946187</c:v>
                </c:pt>
                <c:pt idx="394">
                  <c:v>83157246</c:v>
                </c:pt>
                <c:pt idx="395">
                  <c:v>83368305</c:v>
                </c:pt>
                <c:pt idx="396">
                  <c:v>83579364</c:v>
                </c:pt>
                <c:pt idx="397">
                  <c:v>83790423</c:v>
                </c:pt>
                <c:pt idx="398">
                  <c:v>84001482</c:v>
                </c:pt>
                <c:pt idx="399">
                  <c:v>84212541</c:v>
                </c:pt>
                <c:pt idx="400">
                  <c:v>84423600</c:v>
                </c:pt>
                <c:pt idx="401">
                  <c:v>84634659</c:v>
                </c:pt>
                <c:pt idx="402">
                  <c:v>84845718</c:v>
                </c:pt>
                <c:pt idx="403">
                  <c:v>85056777</c:v>
                </c:pt>
                <c:pt idx="404">
                  <c:v>85267836</c:v>
                </c:pt>
                <c:pt idx="405">
                  <c:v>85478895</c:v>
                </c:pt>
                <c:pt idx="406">
                  <c:v>85689954</c:v>
                </c:pt>
                <c:pt idx="407">
                  <c:v>85901013</c:v>
                </c:pt>
                <c:pt idx="408">
                  <c:v>86112072</c:v>
                </c:pt>
                <c:pt idx="409">
                  <c:v>86323131</c:v>
                </c:pt>
                <c:pt idx="410">
                  <c:v>86534190</c:v>
                </c:pt>
                <c:pt idx="411">
                  <c:v>86745249</c:v>
                </c:pt>
                <c:pt idx="412">
                  <c:v>86956308</c:v>
                </c:pt>
                <c:pt idx="413">
                  <c:v>87167367</c:v>
                </c:pt>
                <c:pt idx="414">
                  <c:v>87378426</c:v>
                </c:pt>
                <c:pt idx="415">
                  <c:v>87589485</c:v>
                </c:pt>
                <c:pt idx="416">
                  <c:v>87800544</c:v>
                </c:pt>
                <c:pt idx="417">
                  <c:v>88011603</c:v>
                </c:pt>
                <c:pt idx="418">
                  <c:v>88222662</c:v>
                </c:pt>
                <c:pt idx="419">
                  <c:v>88433721</c:v>
                </c:pt>
                <c:pt idx="420">
                  <c:v>88644780</c:v>
                </c:pt>
                <c:pt idx="421">
                  <c:v>88855839</c:v>
                </c:pt>
                <c:pt idx="422">
                  <c:v>89066898</c:v>
                </c:pt>
                <c:pt idx="423">
                  <c:v>89277957</c:v>
                </c:pt>
                <c:pt idx="424">
                  <c:v>89489016</c:v>
                </c:pt>
                <c:pt idx="425">
                  <c:v>89700075</c:v>
                </c:pt>
                <c:pt idx="426">
                  <c:v>89911134</c:v>
                </c:pt>
                <c:pt idx="427">
                  <c:v>90122193</c:v>
                </c:pt>
                <c:pt idx="428">
                  <c:v>90333252</c:v>
                </c:pt>
                <c:pt idx="429">
                  <c:v>90544311</c:v>
                </c:pt>
                <c:pt idx="430">
                  <c:v>90755370</c:v>
                </c:pt>
                <c:pt idx="431">
                  <c:v>90966429</c:v>
                </c:pt>
                <c:pt idx="432">
                  <c:v>91177488</c:v>
                </c:pt>
                <c:pt idx="433">
                  <c:v>91388547</c:v>
                </c:pt>
                <c:pt idx="434">
                  <c:v>91599606</c:v>
                </c:pt>
                <c:pt idx="435">
                  <c:v>91810665</c:v>
                </c:pt>
                <c:pt idx="436">
                  <c:v>92021724</c:v>
                </c:pt>
                <c:pt idx="437">
                  <c:v>92232783</c:v>
                </c:pt>
                <c:pt idx="438">
                  <c:v>92443842</c:v>
                </c:pt>
                <c:pt idx="439">
                  <c:v>92654901</c:v>
                </c:pt>
                <c:pt idx="440">
                  <c:v>92865960</c:v>
                </c:pt>
                <c:pt idx="441">
                  <c:v>93077019</c:v>
                </c:pt>
                <c:pt idx="442">
                  <c:v>93288078</c:v>
                </c:pt>
                <c:pt idx="443">
                  <c:v>93499137</c:v>
                </c:pt>
                <c:pt idx="444">
                  <c:v>93710196</c:v>
                </c:pt>
                <c:pt idx="445">
                  <c:v>93921255</c:v>
                </c:pt>
                <c:pt idx="446">
                  <c:v>94132314</c:v>
                </c:pt>
                <c:pt idx="447">
                  <c:v>94343373</c:v>
                </c:pt>
                <c:pt idx="448">
                  <c:v>94554432</c:v>
                </c:pt>
                <c:pt idx="449">
                  <c:v>94765491</c:v>
                </c:pt>
                <c:pt idx="450">
                  <c:v>94976550</c:v>
                </c:pt>
                <c:pt idx="451">
                  <c:v>95187609</c:v>
                </c:pt>
                <c:pt idx="452">
                  <c:v>95398668</c:v>
                </c:pt>
                <c:pt idx="453">
                  <c:v>95609727</c:v>
                </c:pt>
                <c:pt idx="454">
                  <c:v>95820786</c:v>
                </c:pt>
                <c:pt idx="455">
                  <c:v>96031845</c:v>
                </c:pt>
                <c:pt idx="456">
                  <c:v>96242904</c:v>
                </c:pt>
                <c:pt idx="457">
                  <c:v>96453963</c:v>
                </c:pt>
                <c:pt idx="458">
                  <c:v>96665022</c:v>
                </c:pt>
                <c:pt idx="459">
                  <c:v>96876081</c:v>
                </c:pt>
                <c:pt idx="460">
                  <c:v>97087140</c:v>
                </c:pt>
                <c:pt idx="461">
                  <c:v>97298199</c:v>
                </c:pt>
                <c:pt idx="462">
                  <c:v>97509258</c:v>
                </c:pt>
                <c:pt idx="463">
                  <c:v>97720317</c:v>
                </c:pt>
                <c:pt idx="464">
                  <c:v>97931376</c:v>
                </c:pt>
                <c:pt idx="465">
                  <c:v>98142435</c:v>
                </c:pt>
                <c:pt idx="466">
                  <c:v>98353494</c:v>
                </c:pt>
                <c:pt idx="467">
                  <c:v>98564553</c:v>
                </c:pt>
                <c:pt idx="468">
                  <c:v>98775612</c:v>
                </c:pt>
                <c:pt idx="469">
                  <c:v>98986671</c:v>
                </c:pt>
                <c:pt idx="470">
                  <c:v>99197730</c:v>
                </c:pt>
                <c:pt idx="471">
                  <c:v>99408789</c:v>
                </c:pt>
                <c:pt idx="472">
                  <c:v>99619848</c:v>
                </c:pt>
                <c:pt idx="473">
                  <c:v>99830907</c:v>
                </c:pt>
                <c:pt idx="474">
                  <c:v>100041966</c:v>
                </c:pt>
                <c:pt idx="475">
                  <c:v>100253025</c:v>
                </c:pt>
                <c:pt idx="476">
                  <c:v>100464084</c:v>
                </c:pt>
                <c:pt idx="477">
                  <c:v>100675143</c:v>
                </c:pt>
                <c:pt idx="478">
                  <c:v>100886202</c:v>
                </c:pt>
                <c:pt idx="479">
                  <c:v>101097261</c:v>
                </c:pt>
                <c:pt idx="480">
                  <c:v>101308320</c:v>
                </c:pt>
                <c:pt idx="481">
                  <c:v>101519379</c:v>
                </c:pt>
                <c:pt idx="482">
                  <c:v>101730438</c:v>
                </c:pt>
                <c:pt idx="483">
                  <c:v>101941497</c:v>
                </c:pt>
                <c:pt idx="484">
                  <c:v>102152556</c:v>
                </c:pt>
                <c:pt idx="485">
                  <c:v>102363615</c:v>
                </c:pt>
                <c:pt idx="486">
                  <c:v>102574674</c:v>
                </c:pt>
                <c:pt idx="487">
                  <c:v>102785733</c:v>
                </c:pt>
                <c:pt idx="488">
                  <c:v>102996792</c:v>
                </c:pt>
                <c:pt idx="489">
                  <c:v>103207851</c:v>
                </c:pt>
                <c:pt idx="490">
                  <c:v>103418910</c:v>
                </c:pt>
                <c:pt idx="491">
                  <c:v>103629969</c:v>
                </c:pt>
                <c:pt idx="492">
                  <c:v>103841028</c:v>
                </c:pt>
                <c:pt idx="493">
                  <c:v>104052087</c:v>
                </c:pt>
                <c:pt idx="494">
                  <c:v>104263146</c:v>
                </c:pt>
                <c:pt idx="495">
                  <c:v>104474205</c:v>
                </c:pt>
                <c:pt idx="496">
                  <c:v>104685264</c:v>
                </c:pt>
                <c:pt idx="497">
                  <c:v>104896323</c:v>
                </c:pt>
                <c:pt idx="498">
                  <c:v>105107382</c:v>
                </c:pt>
                <c:pt idx="499">
                  <c:v>105318441</c:v>
                </c:pt>
                <c:pt idx="500">
                  <c:v>105529500</c:v>
                </c:pt>
                <c:pt idx="501">
                  <c:v>105740559</c:v>
                </c:pt>
                <c:pt idx="502">
                  <c:v>105951618</c:v>
                </c:pt>
                <c:pt idx="503">
                  <c:v>106162677</c:v>
                </c:pt>
                <c:pt idx="504">
                  <c:v>106373736</c:v>
                </c:pt>
                <c:pt idx="505">
                  <c:v>106584795</c:v>
                </c:pt>
                <c:pt idx="506">
                  <c:v>106795854</c:v>
                </c:pt>
                <c:pt idx="507">
                  <c:v>107006913</c:v>
                </c:pt>
                <c:pt idx="508">
                  <c:v>107217972</c:v>
                </c:pt>
                <c:pt idx="509">
                  <c:v>107429031</c:v>
                </c:pt>
                <c:pt idx="510">
                  <c:v>107640090</c:v>
                </c:pt>
                <c:pt idx="511">
                  <c:v>107851149</c:v>
                </c:pt>
                <c:pt idx="512">
                  <c:v>108062208</c:v>
                </c:pt>
                <c:pt idx="513">
                  <c:v>108273267</c:v>
                </c:pt>
                <c:pt idx="514">
                  <c:v>108484326</c:v>
                </c:pt>
                <c:pt idx="515">
                  <c:v>108695385</c:v>
                </c:pt>
                <c:pt idx="516">
                  <c:v>108906444</c:v>
                </c:pt>
                <c:pt idx="517">
                  <c:v>109117503</c:v>
                </c:pt>
                <c:pt idx="518">
                  <c:v>109328562</c:v>
                </c:pt>
                <c:pt idx="519">
                  <c:v>109539621</c:v>
                </c:pt>
                <c:pt idx="520">
                  <c:v>109750680</c:v>
                </c:pt>
                <c:pt idx="521">
                  <c:v>109961739</c:v>
                </c:pt>
                <c:pt idx="522">
                  <c:v>110172798</c:v>
                </c:pt>
                <c:pt idx="523">
                  <c:v>110383857</c:v>
                </c:pt>
                <c:pt idx="524">
                  <c:v>110594916</c:v>
                </c:pt>
                <c:pt idx="525">
                  <c:v>110805975</c:v>
                </c:pt>
                <c:pt idx="526">
                  <c:v>111017034</c:v>
                </c:pt>
                <c:pt idx="527">
                  <c:v>111228093</c:v>
                </c:pt>
                <c:pt idx="528">
                  <c:v>111439152</c:v>
                </c:pt>
                <c:pt idx="529">
                  <c:v>111650211</c:v>
                </c:pt>
                <c:pt idx="530">
                  <c:v>111861270</c:v>
                </c:pt>
                <c:pt idx="531">
                  <c:v>112072329</c:v>
                </c:pt>
                <c:pt idx="532">
                  <c:v>112283388</c:v>
                </c:pt>
                <c:pt idx="533">
                  <c:v>112494447</c:v>
                </c:pt>
                <c:pt idx="534">
                  <c:v>112705506</c:v>
                </c:pt>
                <c:pt idx="535">
                  <c:v>112916565</c:v>
                </c:pt>
                <c:pt idx="536">
                  <c:v>113127624</c:v>
                </c:pt>
                <c:pt idx="537">
                  <c:v>113338683</c:v>
                </c:pt>
                <c:pt idx="538">
                  <c:v>113549742</c:v>
                </c:pt>
                <c:pt idx="539">
                  <c:v>113760801</c:v>
                </c:pt>
                <c:pt idx="540">
                  <c:v>113971860</c:v>
                </c:pt>
                <c:pt idx="541">
                  <c:v>114182919</c:v>
                </c:pt>
                <c:pt idx="542">
                  <c:v>114393978</c:v>
                </c:pt>
                <c:pt idx="543">
                  <c:v>114605037</c:v>
                </c:pt>
                <c:pt idx="544">
                  <c:v>114816096</c:v>
                </c:pt>
                <c:pt idx="545">
                  <c:v>115027155</c:v>
                </c:pt>
                <c:pt idx="546">
                  <c:v>115238214</c:v>
                </c:pt>
                <c:pt idx="547">
                  <c:v>115449273</c:v>
                </c:pt>
                <c:pt idx="548">
                  <c:v>115660332</c:v>
                </c:pt>
                <c:pt idx="549">
                  <c:v>115871391</c:v>
                </c:pt>
                <c:pt idx="550">
                  <c:v>116082450</c:v>
                </c:pt>
                <c:pt idx="551">
                  <c:v>116293509</c:v>
                </c:pt>
                <c:pt idx="552">
                  <c:v>116504568</c:v>
                </c:pt>
                <c:pt idx="553">
                  <c:v>116715627</c:v>
                </c:pt>
                <c:pt idx="554">
                  <c:v>116926686</c:v>
                </c:pt>
                <c:pt idx="555">
                  <c:v>117137745</c:v>
                </c:pt>
                <c:pt idx="556">
                  <c:v>117348804</c:v>
                </c:pt>
                <c:pt idx="557">
                  <c:v>117559863</c:v>
                </c:pt>
                <c:pt idx="558">
                  <c:v>117770922</c:v>
                </c:pt>
                <c:pt idx="559">
                  <c:v>117981981</c:v>
                </c:pt>
                <c:pt idx="560">
                  <c:v>118193040</c:v>
                </c:pt>
                <c:pt idx="561">
                  <c:v>118404099</c:v>
                </c:pt>
                <c:pt idx="562">
                  <c:v>118615158</c:v>
                </c:pt>
                <c:pt idx="563">
                  <c:v>118826217</c:v>
                </c:pt>
                <c:pt idx="564">
                  <c:v>119037276</c:v>
                </c:pt>
                <c:pt idx="565">
                  <c:v>119248335</c:v>
                </c:pt>
                <c:pt idx="566">
                  <c:v>119459394</c:v>
                </c:pt>
                <c:pt idx="567">
                  <c:v>119670453</c:v>
                </c:pt>
                <c:pt idx="568">
                  <c:v>119881512</c:v>
                </c:pt>
                <c:pt idx="569">
                  <c:v>120092571</c:v>
                </c:pt>
                <c:pt idx="570">
                  <c:v>120303630</c:v>
                </c:pt>
                <c:pt idx="571">
                  <c:v>120514689</c:v>
                </c:pt>
                <c:pt idx="572">
                  <c:v>120725748</c:v>
                </c:pt>
                <c:pt idx="573">
                  <c:v>120936807</c:v>
                </c:pt>
                <c:pt idx="574">
                  <c:v>121147866</c:v>
                </c:pt>
                <c:pt idx="575">
                  <c:v>121358925</c:v>
                </c:pt>
                <c:pt idx="576">
                  <c:v>121569984</c:v>
                </c:pt>
                <c:pt idx="577">
                  <c:v>121781043</c:v>
                </c:pt>
                <c:pt idx="578">
                  <c:v>121992102</c:v>
                </c:pt>
                <c:pt idx="579">
                  <c:v>122203161</c:v>
                </c:pt>
                <c:pt idx="580">
                  <c:v>122414220</c:v>
                </c:pt>
                <c:pt idx="581">
                  <c:v>122625279</c:v>
                </c:pt>
                <c:pt idx="582">
                  <c:v>122836338</c:v>
                </c:pt>
                <c:pt idx="583">
                  <c:v>123047397</c:v>
                </c:pt>
                <c:pt idx="584">
                  <c:v>123258456</c:v>
                </c:pt>
                <c:pt idx="585">
                  <c:v>123469515</c:v>
                </c:pt>
                <c:pt idx="586">
                  <c:v>123680574</c:v>
                </c:pt>
                <c:pt idx="587">
                  <c:v>123891633</c:v>
                </c:pt>
                <c:pt idx="588">
                  <c:v>124102692</c:v>
                </c:pt>
                <c:pt idx="589">
                  <c:v>124313751</c:v>
                </c:pt>
                <c:pt idx="590">
                  <c:v>124524810</c:v>
                </c:pt>
                <c:pt idx="591">
                  <c:v>124735869</c:v>
                </c:pt>
                <c:pt idx="592">
                  <c:v>124946928</c:v>
                </c:pt>
                <c:pt idx="593">
                  <c:v>125157987</c:v>
                </c:pt>
                <c:pt idx="594">
                  <c:v>125369046</c:v>
                </c:pt>
                <c:pt idx="595">
                  <c:v>125580105</c:v>
                </c:pt>
                <c:pt idx="596">
                  <c:v>125791164</c:v>
                </c:pt>
                <c:pt idx="597">
                  <c:v>126002223</c:v>
                </c:pt>
                <c:pt idx="598">
                  <c:v>126213282</c:v>
                </c:pt>
                <c:pt idx="599">
                  <c:v>126424341</c:v>
                </c:pt>
                <c:pt idx="600">
                  <c:v>126635400</c:v>
                </c:pt>
                <c:pt idx="601">
                  <c:v>126846459</c:v>
                </c:pt>
                <c:pt idx="602">
                  <c:v>127057518</c:v>
                </c:pt>
                <c:pt idx="603">
                  <c:v>127268577</c:v>
                </c:pt>
                <c:pt idx="604">
                  <c:v>127479636</c:v>
                </c:pt>
                <c:pt idx="605">
                  <c:v>127690695</c:v>
                </c:pt>
                <c:pt idx="606">
                  <c:v>127901754</c:v>
                </c:pt>
                <c:pt idx="607">
                  <c:v>128112813</c:v>
                </c:pt>
                <c:pt idx="608">
                  <c:v>128323872</c:v>
                </c:pt>
                <c:pt idx="609">
                  <c:v>128534931</c:v>
                </c:pt>
                <c:pt idx="610">
                  <c:v>128745990</c:v>
                </c:pt>
                <c:pt idx="611">
                  <c:v>128957049</c:v>
                </c:pt>
                <c:pt idx="612">
                  <c:v>129168108</c:v>
                </c:pt>
                <c:pt idx="613">
                  <c:v>129379167</c:v>
                </c:pt>
                <c:pt idx="614">
                  <c:v>129590226</c:v>
                </c:pt>
                <c:pt idx="615">
                  <c:v>129801285</c:v>
                </c:pt>
                <c:pt idx="616">
                  <c:v>130012344</c:v>
                </c:pt>
                <c:pt idx="617">
                  <c:v>130223403</c:v>
                </c:pt>
                <c:pt idx="618">
                  <c:v>130434462</c:v>
                </c:pt>
                <c:pt idx="619">
                  <c:v>130645521</c:v>
                </c:pt>
                <c:pt idx="620">
                  <c:v>130856580</c:v>
                </c:pt>
                <c:pt idx="621">
                  <c:v>131067639</c:v>
                </c:pt>
                <c:pt idx="622">
                  <c:v>131278698</c:v>
                </c:pt>
                <c:pt idx="623">
                  <c:v>131489757</c:v>
                </c:pt>
                <c:pt idx="624">
                  <c:v>131700816</c:v>
                </c:pt>
                <c:pt idx="625">
                  <c:v>131911875</c:v>
                </c:pt>
                <c:pt idx="626">
                  <c:v>132122934</c:v>
                </c:pt>
                <c:pt idx="627">
                  <c:v>132333993</c:v>
                </c:pt>
                <c:pt idx="628">
                  <c:v>132545052</c:v>
                </c:pt>
                <c:pt idx="629">
                  <c:v>132756111</c:v>
                </c:pt>
                <c:pt idx="630">
                  <c:v>132967170</c:v>
                </c:pt>
                <c:pt idx="631">
                  <c:v>133178229</c:v>
                </c:pt>
                <c:pt idx="632">
                  <c:v>133389288</c:v>
                </c:pt>
                <c:pt idx="633">
                  <c:v>133600347</c:v>
                </c:pt>
                <c:pt idx="634">
                  <c:v>133811406</c:v>
                </c:pt>
                <c:pt idx="635">
                  <c:v>134022465</c:v>
                </c:pt>
                <c:pt idx="636">
                  <c:v>134233524</c:v>
                </c:pt>
                <c:pt idx="637">
                  <c:v>134444583</c:v>
                </c:pt>
                <c:pt idx="638">
                  <c:v>134655642</c:v>
                </c:pt>
                <c:pt idx="639">
                  <c:v>134866701</c:v>
                </c:pt>
                <c:pt idx="640">
                  <c:v>135077760</c:v>
                </c:pt>
                <c:pt idx="641">
                  <c:v>135288819</c:v>
                </c:pt>
                <c:pt idx="642">
                  <c:v>135499878</c:v>
                </c:pt>
                <c:pt idx="643">
                  <c:v>135710937</c:v>
                </c:pt>
                <c:pt idx="644">
                  <c:v>135921996</c:v>
                </c:pt>
                <c:pt idx="645">
                  <c:v>136133055</c:v>
                </c:pt>
                <c:pt idx="646">
                  <c:v>136344114</c:v>
                </c:pt>
                <c:pt idx="647">
                  <c:v>136555173</c:v>
                </c:pt>
                <c:pt idx="648">
                  <c:v>136766232</c:v>
                </c:pt>
                <c:pt idx="649">
                  <c:v>136977291</c:v>
                </c:pt>
                <c:pt idx="650">
                  <c:v>137188350</c:v>
                </c:pt>
                <c:pt idx="651">
                  <c:v>137399409</c:v>
                </c:pt>
                <c:pt idx="652">
                  <c:v>137610468</c:v>
                </c:pt>
                <c:pt idx="653">
                  <c:v>137821527</c:v>
                </c:pt>
                <c:pt idx="654">
                  <c:v>138032586</c:v>
                </c:pt>
                <c:pt idx="655">
                  <c:v>138243645</c:v>
                </c:pt>
                <c:pt idx="656">
                  <c:v>138454704</c:v>
                </c:pt>
                <c:pt idx="657">
                  <c:v>138665763</c:v>
                </c:pt>
                <c:pt idx="658">
                  <c:v>138876822</c:v>
                </c:pt>
                <c:pt idx="659">
                  <c:v>139087881</c:v>
                </c:pt>
                <c:pt idx="660">
                  <c:v>139298940</c:v>
                </c:pt>
                <c:pt idx="661">
                  <c:v>139509999</c:v>
                </c:pt>
                <c:pt idx="662">
                  <c:v>139721058</c:v>
                </c:pt>
                <c:pt idx="663">
                  <c:v>139932117</c:v>
                </c:pt>
                <c:pt idx="664">
                  <c:v>140143176</c:v>
                </c:pt>
                <c:pt idx="665">
                  <c:v>140354235</c:v>
                </c:pt>
                <c:pt idx="666">
                  <c:v>140565294</c:v>
                </c:pt>
                <c:pt idx="667">
                  <c:v>140776353</c:v>
                </c:pt>
                <c:pt idx="668">
                  <c:v>140987412</c:v>
                </c:pt>
                <c:pt idx="669">
                  <c:v>141198471</c:v>
                </c:pt>
                <c:pt idx="670">
                  <c:v>141409530</c:v>
                </c:pt>
                <c:pt idx="671">
                  <c:v>141620589</c:v>
                </c:pt>
                <c:pt idx="672">
                  <c:v>141831648</c:v>
                </c:pt>
                <c:pt idx="673">
                  <c:v>142042707</c:v>
                </c:pt>
                <c:pt idx="674">
                  <c:v>142253766</c:v>
                </c:pt>
                <c:pt idx="675">
                  <c:v>142464825</c:v>
                </c:pt>
                <c:pt idx="676">
                  <c:v>142675884</c:v>
                </c:pt>
                <c:pt idx="677">
                  <c:v>142886943</c:v>
                </c:pt>
                <c:pt idx="678">
                  <c:v>143098002</c:v>
                </c:pt>
                <c:pt idx="679">
                  <c:v>143309061</c:v>
                </c:pt>
                <c:pt idx="680">
                  <c:v>143520120</c:v>
                </c:pt>
                <c:pt idx="681">
                  <c:v>143731179</c:v>
                </c:pt>
                <c:pt idx="682">
                  <c:v>143942238</c:v>
                </c:pt>
                <c:pt idx="683">
                  <c:v>144153297</c:v>
                </c:pt>
                <c:pt idx="684">
                  <c:v>144364356</c:v>
                </c:pt>
                <c:pt idx="685">
                  <c:v>144575415</c:v>
                </c:pt>
                <c:pt idx="686">
                  <c:v>144786474</c:v>
                </c:pt>
                <c:pt idx="687">
                  <c:v>144997533</c:v>
                </c:pt>
                <c:pt idx="688">
                  <c:v>145208592</c:v>
                </c:pt>
                <c:pt idx="689">
                  <c:v>145419651</c:v>
                </c:pt>
                <c:pt idx="690">
                  <c:v>145630710</c:v>
                </c:pt>
                <c:pt idx="691">
                  <c:v>145841769</c:v>
                </c:pt>
                <c:pt idx="692">
                  <c:v>146052828</c:v>
                </c:pt>
                <c:pt idx="693">
                  <c:v>146263887</c:v>
                </c:pt>
                <c:pt idx="694">
                  <c:v>146474946</c:v>
                </c:pt>
                <c:pt idx="695">
                  <c:v>146686005</c:v>
                </c:pt>
                <c:pt idx="696">
                  <c:v>146897064</c:v>
                </c:pt>
                <c:pt idx="697">
                  <c:v>147108123</c:v>
                </c:pt>
                <c:pt idx="698">
                  <c:v>147319182</c:v>
                </c:pt>
                <c:pt idx="699">
                  <c:v>147530241</c:v>
                </c:pt>
                <c:pt idx="700">
                  <c:v>147741300</c:v>
                </c:pt>
                <c:pt idx="701">
                  <c:v>147952359</c:v>
                </c:pt>
                <c:pt idx="702">
                  <c:v>148163418</c:v>
                </c:pt>
                <c:pt idx="703">
                  <c:v>148374477</c:v>
                </c:pt>
                <c:pt idx="704">
                  <c:v>148585536</c:v>
                </c:pt>
                <c:pt idx="705">
                  <c:v>148796595</c:v>
                </c:pt>
                <c:pt idx="706">
                  <c:v>149007654</c:v>
                </c:pt>
                <c:pt idx="707">
                  <c:v>149218713</c:v>
                </c:pt>
                <c:pt idx="708">
                  <c:v>149429772</c:v>
                </c:pt>
                <c:pt idx="709">
                  <c:v>149640831</c:v>
                </c:pt>
                <c:pt idx="710">
                  <c:v>149851890</c:v>
                </c:pt>
                <c:pt idx="711">
                  <c:v>150062949</c:v>
                </c:pt>
                <c:pt idx="712">
                  <c:v>150274008</c:v>
                </c:pt>
                <c:pt idx="713">
                  <c:v>150485067</c:v>
                </c:pt>
                <c:pt idx="714">
                  <c:v>150696126</c:v>
                </c:pt>
                <c:pt idx="715">
                  <c:v>150907185</c:v>
                </c:pt>
                <c:pt idx="716">
                  <c:v>151118244</c:v>
                </c:pt>
                <c:pt idx="717">
                  <c:v>151329303</c:v>
                </c:pt>
                <c:pt idx="718">
                  <c:v>151540362</c:v>
                </c:pt>
                <c:pt idx="719">
                  <c:v>151751421</c:v>
                </c:pt>
                <c:pt idx="720">
                  <c:v>151962480</c:v>
                </c:pt>
                <c:pt idx="721">
                  <c:v>152173539</c:v>
                </c:pt>
                <c:pt idx="722">
                  <c:v>152384598</c:v>
                </c:pt>
                <c:pt idx="723">
                  <c:v>152595657</c:v>
                </c:pt>
                <c:pt idx="724">
                  <c:v>152806716</c:v>
                </c:pt>
                <c:pt idx="725">
                  <c:v>153017775</c:v>
                </c:pt>
                <c:pt idx="726">
                  <c:v>153228834</c:v>
                </c:pt>
                <c:pt idx="727">
                  <c:v>153439893</c:v>
                </c:pt>
                <c:pt idx="728">
                  <c:v>153650952</c:v>
                </c:pt>
                <c:pt idx="729">
                  <c:v>153862011</c:v>
                </c:pt>
                <c:pt idx="730">
                  <c:v>154073070</c:v>
                </c:pt>
                <c:pt idx="731">
                  <c:v>154284129</c:v>
                </c:pt>
                <c:pt idx="732">
                  <c:v>154495188</c:v>
                </c:pt>
                <c:pt idx="733">
                  <c:v>154706247</c:v>
                </c:pt>
                <c:pt idx="734">
                  <c:v>154917306</c:v>
                </c:pt>
                <c:pt idx="735">
                  <c:v>155128365</c:v>
                </c:pt>
                <c:pt idx="736">
                  <c:v>155339424</c:v>
                </c:pt>
                <c:pt idx="737">
                  <c:v>155550483</c:v>
                </c:pt>
                <c:pt idx="738">
                  <c:v>155761542</c:v>
                </c:pt>
                <c:pt idx="739">
                  <c:v>155972601</c:v>
                </c:pt>
                <c:pt idx="740">
                  <c:v>156183660</c:v>
                </c:pt>
                <c:pt idx="741">
                  <c:v>156394719</c:v>
                </c:pt>
                <c:pt idx="742">
                  <c:v>156605778</c:v>
                </c:pt>
                <c:pt idx="743">
                  <c:v>156816837</c:v>
                </c:pt>
                <c:pt idx="744">
                  <c:v>157027896</c:v>
                </c:pt>
                <c:pt idx="745">
                  <c:v>157238955</c:v>
                </c:pt>
                <c:pt idx="746">
                  <c:v>157450014</c:v>
                </c:pt>
                <c:pt idx="747">
                  <c:v>157661073</c:v>
                </c:pt>
                <c:pt idx="748">
                  <c:v>157872132</c:v>
                </c:pt>
                <c:pt idx="749">
                  <c:v>158083191</c:v>
                </c:pt>
                <c:pt idx="750">
                  <c:v>158294250</c:v>
                </c:pt>
                <c:pt idx="751">
                  <c:v>158505309</c:v>
                </c:pt>
                <c:pt idx="752">
                  <c:v>158716368</c:v>
                </c:pt>
                <c:pt idx="753">
                  <c:v>158927427</c:v>
                </c:pt>
                <c:pt idx="754">
                  <c:v>159138486</c:v>
                </c:pt>
                <c:pt idx="755">
                  <c:v>159349545</c:v>
                </c:pt>
                <c:pt idx="756">
                  <c:v>159560604</c:v>
                </c:pt>
                <c:pt idx="757">
                  <c:v>159771663</c:v>
                </c:pt>
                <c:pt idx="758">
                  <c:v>159982722</c:v>
                </c:pt>
                <c:pt idx="759">
                  <c:v>160193781</c:v>
                </c:pt>
                <c:pt idx="760">
                  <c:v>160404840</c:v>
                </c:pt>
                <c:pt idx="761">
                  <c:v>160615899</c:v>
                </c:pt>
                <c:pt idx="762">
                  <c:v>160826958</c:v>
                </c:pt>
                <c:pt idx="763">
                  <c:v>161038017</c:v>
                </c:pt>
                <c:pt idx="764">
                  <c:v>161249076</c:v>
                </c:pt>
                <c:pt idx="765">
                  <c:v>161460135</c:v>
                </c:pt>
                <c:pt idx="766">
                  <c:v>161671194</c:v>
                </c:pt>
                <c:pt idx="767">
                  <c:v>161882253</c:v>
                </c:pt>
                <c:pt idx="768">
                  <c:v>162093312</c:v>
                </c:pt>
                <c:pt idx="769">
                  <c:v>162304371</c:v>
                </c:pt>
                <c:pt idx="770">
                  <c:v>162515430</c:v>
                </c:pt>
                <c:pt idx="771">
                  <c:v>162726489</c:v>
                </c:pt>
                <c:pt idx="772">
                  <c:v>162937548</c:v>
                </c:pt>
                <c:pt idx="773">
                  <c:v>163148607</c:v>
                </c:pt>
                <c:pt idx="774">
                  <c:v>163359666</c:v>
                </c:pt>
                <c:pt idx="775">
                  <c:v>163570725</c:v>
                </c:pt>
                <c:pt idx="776">
                  <c:v>163781784</c:v>
                </c:pt>
                <c:pt idx="777">
                  <c:v>163992843</c:v>
                </c:pt>
                <c:pt idx="778">
                  <c:v>164203902</c:v>
                </c:pt>
                <c:pt idx="779">
                  <c:v>164414961</c:v>
                </c:pt>
                <c:pt idx="780">
                  <c:v>164626020</c:v>
                </c:pt>
                <c:pt idx="781">
                  <c:v>164837079</c:v>
                </c:pt>
                <c:pt idx="782">
                  <c:v>165048138</c:v>
                </c:pt>
                <c:pt idx="783">
                  <c:v>165259197</c:v>
                </c:pt>
                <c:pt idx="784">
                  <c:v>165470256</c:v>
                </c:pt>
                <c:pt idx="785">
                  <c:v>165681315</c:v>
                </c:pt>
                <c:pt idx="786">
                  <c:v>165892374</c:v>
                </c:pt>
                <c:pt idx="787">
                  <c:v>166103433</c:v>
                </c:pt>
                <c:pt idx="788">
                  <c:v>166314492</c:v>
                </c:pt>
                <c:pt idx="789">
                  <c:v>166525551</c:v>
                </c:pt>
                <c:pt idx="790">
                  <c:v>166736610</c:v>
                </c:pt>
                <c:pt idx="791">
                  <c:v>166947669</c:v>
                </c:pt>
                <c:pt idx="792">
                  <c:v>167158728</c:v>
                </c:pt>
                <c:pt idx="793">
                  <c:v>167369787</c:v>
                </c:pt>
                <c:pt idx="794">
                  <c:v>167580846</c:v>
                </c:pt>
                <c:pt idx="795">
                  <c:v>167791905</c:v>
                </c:pt>
                <c:pt idx="796">
                  <c:v>168002964</c:v>
                </c:pt>
                <c:pt idx="797">
                  <c:v>168214023</c:v>
                </c:pt>
                <c:pt idx="798">
                  <c:v>168425082</c:v>
                </c:pt>
                <c:pt idx="799">
                  <c:v>168636141</c:v>
                </c:pt>
                <c:pt idx="800">
                  <c:v>168847200</c:v>
                </c:pt>
                <c:pt idx="801">
                  <c:v>169058259</c:v>
                </c:pt>
                <c:pt idx="802">
                  <c:v>169269318</c:v>
                </c:pt>
                <c:pt idx="803">
                  <c:v>169480377</c:v>
                </c:pt>
                <c:pt idx="804">
                  <c:v>169691436</c:v>
                </c:pt>
                <c:pt idx="805">
                  <c:v>169902495</c:v>
                </c:pt>
                <c:pt idx="806">
                  <c:v>170113554</c:v>
                </c:pt>
                <c:pt idx="807">
                  <c:v>170324613</c:v>
                </c:pt>
                <c:pt idx="808">
                  <c:v>170535672</c:v>
                </c:pt>
                <c:pt idx="809">
                  <c:v>170746731</c:v>
                </c:pt>
                <c:pt idx="810">
                  <c:v>170957790</c:v>
                </c:pt>
                <c:pt idx="811">
                  <c:v>171168849</c:v>
                </c:pt>
                <c:pt idx="812">
                  <c:v>171379908</c:v>
                </c:pt>
                <c:pt idx="813">
                  <c:v>171590967</c:v>
                </c:pt>
                <c:pt idx="814">
                  <c:v>171802026</c:v>
                </c:pt>
                <c:pt idx="815">
                  <c:v>172013085</c:v>
                </c:pt>
                <c:pt idx="816">
                  <c:v>172224144</c:v>
                </c:pt>
                <c:pt idx="817">
                  <c:v>172435203</c:v>
                </c:pt>
                <c:pt idx="818">
                  <c:v>172646262</c:v>
                </c:pt>
                <c:pt idx="819">
                  <c:v>172857321</c:v>
                </c:pt>
                <c:pt idx="820">
                  <c:v>173068380</c:v>
                </c:pt>
                <c:pt idx="821">
                  <c:v>173279439</c:v>
                </c:pt>
                <c:pt idx="822">
                  <c:v>173490498</c:v>
                </c:pt>
                <c:pt idx="823">
                  <c:v>173701557</c:v>
                </c:pt>
                <c:pt idx="824">
                  <c:v>173912616</c:v>
                </c:pt>
                <c:pt idx="825">
                  <c:v>174123675</c:v>
                </c:pt>
                <c:pt idx="826">
                  <c:v>174334734</c:v>
                </c:pt>
                <c:pt idx="827">
                  <c:v>174545793</c:v>
                </c:pt>
                <c:pt idx="828">
                  <c:v>174756852</c:v>
                </c:pt>
                <c:pt idx="829">
                  <c:v>174967911</c:v>
                </c:pt>
                <c:pt idx="830">
                  <c:v>175178970</c:v>
                </c:pt>
                <c:pt idx="831">
                  <c:v>175390029</c:v>
                </c:pt>
                <c:pt idx="832">
                  <c:v>175601088</c:v>
                </c:pt>
                <c:pt idx="833">
                  <c:v>175812147</c:v>
                </c:pt>
                <c:pt idx="834">
                  <c:v>176023206</c:v>
                </c:pt>
                <c:pt idx="835">
                  <c:v>176234265</c:v>
                </c:pt>
                <c:pt idx="836">
                  <c:v>176445324</c:v>
                </c:pt>
                <c:pt idx="837">
                  <c:v>176656383</c:v>
                </c:pt>
                <c:pt idx="838">
                  <c:v>176867442</c:v>
                </c:pt>
                <c:pt idx="839">
                  <c:v>177078501</c:v>
                </c:pt>
                <c:pt idx="840">
                  <c:v>177289560</c:v>
                </c:pt>
                <c:pt idx="841">
                  <c:v>177500619</c:v>
                </c:pt>
                <c:pt idx="842">
                  <c:v>177711678</c:v>
                </c:pt>
                <c:pt idx="843">
                  <c:v>177922737</c:v>
                </c:pt>
                <c:pt idx="844">
                  <c:v>178133796</c:v>
                </c:pt>
                <c:pt idx="845">
                  <c:v>178344855</c:v>
                </c:pt>
                <c:pt idx="846">
                  <c:v>178555914</c:v>
                </c:pt>
                <c:pt idx="847">
                  <c:v>178766973</c:v>
                </c:pt>
                <c:pt idx="848">
                  <c:v>178978032</c:v>
                </c:pt>
                <c:pt idx="849">
                  <c:v>179189091</c:v>
                </c:pt>
                <c:pt idx="850">
                  <c:v>179400150</c:v>
                </c:pt>
                <c:pt idx="851">
                  <c:v>179611209</c:v>
                </c:pt>
                <c:pt idx="852">
                  <c:v>179822268</c:v>
                </c:pt>
                <c:pt idx="853">
                  <c:v>180033327</c:v>
                </c:pt>
                <c:pt idx="854">
                  <c:v>180244386</c:v>
                </c:pt>
                <c:pt idx="855">
                  <c:v>180455445</c:v>
                </c:pt>
                <c:pt idx="856">
                  <c:v>180666504</c:v>
                </c:pt>
                <c:pt idx="857">
                  <c:v>180877563</c:v>
                </c:pt>
                <c:pt idx="858">
                  <c:v>181088622</c:v>
                </c:pt>
                <c:pt idx="859">
                  <c:v>181299681</c:v>
                </c:pt>
                <c:pt idx="860">
                  <c:v>181510740</c:v>
                </c:pt>
                <c:pt idx="861">
                  <c:v>181721799</c:v>
                </c:pt>
                <c:pt idx="862">
                  <c:v>181932858</c:v>
                </c:pt>
                <c:pt idx="863">
                  <c:v>182143917</c:v>
                </c:pt>
                <c:pt idx="864">
                  <c:v>182354976</c:v>
                </c:pt>
                <c:pt idx="865">
                  <c:v>182566035</c:v>
                </c:pt>
                <c:pt idx="866">
                  <c:v>182777094</c:v>
                </c:pt>
                <c:pt idx="867">
                  <c:v>182988153</c:v>
                </c:pt>
                <c:pt idx="868">
                  <c:v>183199212</c:v>
                </c:pt>
                <c:pt idx="869">
                  <c:v>183410271</c:v>
                </c:pt>
                <c:pt idx="870">
                  <c:v>183621330</c:v>
                </c:pt>
                <c:pt idx="871">
                  <c:v>183832389</c:v>
                </c:pt>
                <c:pt idx="872">
                  <c:v>184043448</c:v>
                </c:pt>
                <c:pt idx="873">
                  <c:v>184254507</c:v>
                </c:pt>
                <c:pt idx="874">
                  <c:v>184465566</c:v>
                </c:pt>
                <c:pt idx="875">
                  <c:v>184676625</c:v>
                </c:pt>
                <c:pt idx="876">
                  <c:v>184887684</c:v>
                </c:pt>
                <c:pt idx="877">
                  <c:v>185098743</c:v>
                </c:pt>
                <c:pt idx="878">
                  <c:v>185309802</c:v>
                </c:pt>
                <c:pt idx="879">
                  <c:v>185520861</c:v>
                </c:pt>
                <c:pt idx="880">
                  <c:v>185731920</c:v>
                </c:pt>
                <c:pt idx="881">
                  <c:v>185942979</c:v>
                </c:pt>
                <c:pt idx="882">
                  <c:v>186154038</c:v>
                </c:pt>
                <c:pt idx="883">
                  <c:v>186365097</c:v>
                </c:pt>
                <c:pt idx="884">
                  <c:v>186576156</c:v>
                </c:pt>
                <c:pt idx="885">
                  <c:v>186787215</c:v>
                </c:pt>
                <c:pt idx="886">
                  <c:v>186998274</c:v>
                </c:pt>
                <c:pt idx="887">
                  <c:v>187209333</c:v>
                </c:pt>
                <c:pt idx="888">
                  <c:v>187420392</c:v>
                </c:pt>
                <c:pt idx="889">
                  <c:v>187631451</c:v>
                </c:pt>
                <c:pt idx="890">
                  <c:v>187842510</c:v>
                </c:pt>
                <c:pt idx="891">
                  <c:v>188053569</c:v>
                </c:pt>
                <c:pt idx="892">
                  <c:v>188264628</c:v>
                </c:pt>
                <c:pt idx="893">
                  <c:v>188475687</c:v>
                </c:pt>
                <c:pt idx="894">
                  <c:v>188686746</c:v>
                </c:pt>
                <c:pt idx="895">
                  <c:v>188897805</c:v>
                </c:pt>
                <c:pt idx="896">
                  <c:v>189108864</c:v>
                </c:pt>
                <c:pt idx="897">
                  <c:v>189319923</c:v>
                </c:pt>
                <c:pt idx="898">
                  <c:v>189530982</c:v>
                </c:pt>
                <c:pt idx="899">
                  <c:v>189742041</c:v>
                </c:pt>
                <c:pt idx="900">
                  <c:v>189953100</c:v>
                </c:pt>
                <c:pt idx="901">
                  <c:v>190164159</c:v>
                </c:pt>
                <c:pt idx="902">
                  <c:v>190375218</c:v>
                </c:pt>
                <c:pt idx="903">
                  <c:v>190586277</c:v>
                </c:pt>
                <c:pt idx="904">
                  <c:v>190797336</c:v>
                </c:pt>
                <c:pt idx="905">
                  <c:v>191008395</c:v>
                </c:pt>
                <c:pt idx="906">
                  <c:v>191219454</c:v>
                </c:pt>
                <c:pt idx="907">
                  <c:v>191430513</c:v>
                </c:pt>
                <c:pt idx="908">
                  <c:v>191641572</c:v>
                </c:pt>
                <c:pt idx="909">
                  <c:v>191852631</c:v>
                </c:pt>
                <c:pt idx="910">
                  <c:v>192063690</c:v>
                </c:pt>
                <c:pt idx="911">
                  <c:v>192274749</c:v>
                </c:pt>
                <c:pt idx="912">
                  <c:v>192485808</c:v>
                </c:pt>
                <c:pt idx="913">
                  <c:v>192696867</c:v>
                </c:pt>
                <c:pt idx="914">
                  <c:v>192907926</c:v>
                </c:pt>
                <c:pt idx="915">
                  <c:v>193118985</c:v>
                </c:pt>
                <c:pt idx="916">
                  <c:v>193330044</c:v>
                </c:pt>
                <c:pt idx="917">
                  <c:v>193541103</c:v>
                </c:pt>
                <c:pt idx="918">
                  <c:v>193752162</c:v>
                </c:pt>
                <c:pt idx="919">
                  <c:v>193963221</c:v>
                </c:pt>
                <c:pt idx="920">
                  <c:v>194174280</c:v>
                </c:pt>
                <c:pt idx="921">
                  <c:v>194385339</c:v>
                </c:pt>
                <c:pt idx="922">
                  <c:v>194596398</c:v>
                </c:pt>
                <c:pt idx="923">
                  <c:v>194807457</c:v>
                </c:pt>
                <c:pt idx="924">
                  <c:v>195018516</c:v>
                </c:pt>
                <c:pt idx="925">
                  <c:v>195229575</c:v>
                </c:pt>
                <c:pt idx="926">
                  <c:v>195440634</c:v>
                </c:pt>
                <c:pt idx="927">
                  <c:v>195651693</c:v>
                </c:pt>
                <c:pt idx="928">
                  <c:v>195862752</c:v>
                </c:pt>
                <c:pt idx="929">
                  <c:v>196073811</c:v>
                </c:pt>
                <c:pt idx="930">
                  <c:v>196284870</c:v>
                </c:pt>
                <c:pt idx="931">
                  <c:v>196495929</c:v>
                </c:pt>
                <c:pt idx="932">
                  <c:v>196706988</c:v>
                </c:pt>
                <c:pt idx="933">
                  <c:v>196918047</c:v>
                </c:pt>
                <c:pt idx="934">
                  <c:v>197129106</c:v>
                </c:pt>
                <c:pt idx="935">
                  <c:v>197340165</c:v>
                </c:pt>
                <c:pt idx="936">
                  <c:v>197551224</c:v>
                </c:pt>
                <c:pt idx="937">
                  <c:v>197762283</c:v>
                </c:pt>
                <c:pt idx="938">
                  <c:v>197973342</c:v>
                </c:pt>
                <c:pt idx="939">
                  <c:v>198184401</c:v>
                </c:pt>
                <c:pt idx="940">
                  <c:v>198395460</c:v>
                </c:pt>
                <c:pt idx="941">
                  <c:v>198606519</c:v>
                </c:pt>
                <c:pt idx="942">
                  <c:v>198817578</c:v>
                </c:pt>
                <c:pt idx="943">
                  <c:v>199028637</c:v>
                </c:pt>
                <c:pt idx="944">
                  <c:v>199239696</c:v>
                </c:pt>
                <c:pt idx="945">
                  <c:v>199450755</c:v>
                </c:pt>
                <c:pt idx="946">
                  <c:v>199661814</c:v>
                </c:pt>
                <c:pt idx="947">
                  <c:v>199872873</c:v>
                </c:pt>
                <c:pt idx="948">
                  <c:v>200083932</c:v>
                </c:pt>
                <c:pt idx="949">
                  <c:v>200294991</c:v>
                </c:pt>
                <c:pt idx="950">
                  <c:v>200506050</c:v>
                </c:pt>
                <c:pt idx="951">
                  <c:v>200717109</c:v>
                </c:pt>
                <c:pt idx="952">
                  <c:v>200928168</c:v>
                </c:pt>
                <c:pt idx="953">
                  <c:v>201139227</c:v>
                </c:pt>
                <c:pt idx="954">
                  <c:v>201350286</c:v>
                </c:pt>
                <c:pt idx="955">
                  <c:v>201561345</c:v>
                </c:pt>
                <c:pt idx="956">
                  <c:v>201772404</c:v>
                </c:pt>
                <c:pt idx="957">
                  <c:v>201983463</c:v>
                </c:pt>
                <c:pt idx="958">
                  <c:v>202194522</c:v>
                </c:pt>
                <c:pt idx="959">
                  <c:v>202405581</c:v>
                </c:pt>
                <c:pt idx="960">
                  <c:v>202616640</c:v>
                </c:pt>
                <c:pt idx="961">
                  <c:v>202827699</c:v>
                </c:pt>
                <c:pt idx="962">
                  <c:v>203038758</c:v>
                </c:pt>
                <c:pt idx="963">
                  <c:v>203249817</c:v>
                </c:pt>
                <c:pt idx="964">
                  <c:v>203460876</c:v>
                </c:pt>
                <c:pt idx="965">
                  <c:v>203671935</c:v>
                </c:pt>
                <c:pt idx="966">
                  <c:v>203882994</c:v>
                </c:pt>
                <c:pt idx="967">
                  <c:v>204094053</c:v>
                </c:pt>
                <c:pt idx="968">
                  <c:v>204305112</c:v>
                </c:pt>
                <c:pt idx="969">
                  <c:v>204516171</c:v>
                </c:pt>
                <c:pt idx="970">
                  <c:v>204727230</c:v>
                </c:pt>
                <c:pt idx="971">
                  <c:v>204938289</c:v>
                </c:pt>
                <c:pt idx="972">
                  <c:v>205149348</c:v>
                </c:pt>
                <c:pt idx="973">
                  <c:v>205360407</c:v>
                </c:pt>
                <c:pt idx="974">
                  <c:v>205571466</c:v>
                </c:pt>
                <c:pt idx="975">
                  <c:v>205782525</c:v>
                </c:pt>
                <c:pt idx="976">
                  <c:v>205993584</c:v>
                </c:pt>
                <c:pt idx="977">
                  <c:v>206204643</c:v>
                </c:pt>
                <c:pt idx="978">
                  <c:v>206415702</c:v>
                </c:pt>
                <c:pt idx="979">
                  <c:v>206626761</c:v>
                </c:pt>
                <c:pt idx="980">
                  <c:v>206837820</c:v>
                </c:pt>
                <c:pt idx="981">
                  <c:v>207048879</c:v>
                </c:pt>
                <c:pt idx="982">
                  <c:v>207259938</c:v>
                </c:pt>
                <c:pt idx="983">
                  <c:v>207470997</c:v>
                </c:pt>
                <c:pt idx="984">
                  <c:v>207682056</c:v>
                </c:pt>
                <c:pt idx="985">
                  <c:v>207893115</c:v>
                </c:pt>
                <c:pt idx="986">
                  <c:v>208104174</c:v>
                </c:pt>
                <c:pt idx="987">
                  <c:v>208315233</c:v>
                </c:pt>
                <c:pt idx="988">
                  <c:v>208526292</c:v>
                </c:pt>
                <c:pt idx="989">
                  <c:v>208737351</c:v>
                </c:pt>
                <c:pt idx="990">
                  <c:v>208948410</c:v>
                </c:pt>
                <c:pt idx="991">
                  <c:v>209159469</c:v>
                </c:pt>
                <c:pt idx="992">
                  <c:v>209370528</c:v>
                </c:pt>
                <c:pt idx="993">
                  <c:v>209581587</c:v>
                </c:pt>
                <c:pt idx="994">
                  <c:v>209792646</c:v>
                </c:pt>
                <c:pt idx="995">
                  <c:v>210003705</c:v>
                </c:pt>
                <c:pt idx="996">
                  <c:v>210214764</c:v>
                </c:pt>
                <c:pt idx="997">
                  <c:v>210425823</c:v>
                </c:pt>
                <c:pt idx="998">
                  <c:v>210636882</c:v>
                </c:pt>
                <c:pt idx="999">
                  <c:v>210847941</c:v>
                </c:pt>
                <c:pt idx="1000">
                  <c:v>211059000</c:v>
                </c:pt>
                <c:pt idx="1001">
                  <c:v>211270059</c:v>
                </c:pt>
                <c:pt idx="1002">
                  <c:v>211481118</c:v>
                </c:pt>
                <c:pt idx="1003">
                  <c:v>211692177</c:v>
                </c:pt>
                <c:pt idx="1004">
                  <c:v>211903236</c:v>
                </c:pt>
                <c:pt idx="1005">
                  <c:v>212114295</c:v>
                </c:pt>
                <c:pt idx="1006">
                  <c:v>212325354</c:v>
                </c:pt>
                <c:pt idx="1007">
                  <c:v>212536413</c:v>
                </c:pt>
                <c:pt idx="1008">
                  <c:v>212747472</c:v>
                </c:pt>
                <c:pt idx="1009">
                  <c:v>212958531</c:v>
                </c:pt>
                <c:pt idx="1010">
                  <c:v>213169590</c:v>
                </c:pt>
                <c:pt idx="1011">
                  <c:v>213380649</c:v>
                </c:pt>
                <c:pt idx="1012">
                  <c:v>213591708</c:v>
                </c:pt>
                <c:pt idx="1013">
                  <c:v>213802767</c:v>
                </c:pt>
                <c:pt idx="1014">
                  <c:v>214013826</c:v>
                </c:pt>
                <c:pt idx="1015">
                  <c:v>214224885</c:v>
                </c:pt>
                <c:pt idx="1016">
                  <c:v>214435944</c:v>
                </c:pt>
                <c:pt idx="1017">
                  <c:v>214647003</c:v>
                </c:pt>
                <c:pt idx="1018">
                  <c:v>214858062</c:v>
                </c:pt>
                <c:pt idx="1019">
                  <c:v>215069121</c:v>
                </c:pt>
                <c:pt idx="1020">
                  <c:v>215280180</c:v>
                </c:pt>
                <c:pt idx="1021">
                  <c:v>215491239</c:v>
                </c:pt>
                <c:pt idx="1022">
                  <c:v>215702298</c:v>
                </c:pt>
                <c:pt idx="1023">
                  <c:v>215913357</c:v>
                </c:pt>
                <c:pt idx="1024">
                  <c:v>216124416</c:v>
                </c:pt>
                <c:pt idx="1025">
                  <c:v>216335475</c:v>
                </c:pt>
                <c:pt idx="1026">
                  <c:v>216546534</c:v>
                </c:pt>
                <c:pt idx="1027">
                  <c:v>216757593</c:v>
                </c:pt>
                <c:pt idx="1028">
                  <c:v>216968652</c:v>
                </c:pt>
                <c:pt idx="1029">
                  <c:v>217179711</c:v>
                </c:pt>
                <c:pt idx="1030">
                  <c:v>217390770</c:v>
                </c:pt>
                <c:pt idx="1031">
                  <c:v>217601829</c:v>
                </c:pt>
                <c:pt idx="1032">
                  <c:v>217812888</c:v>
                </c:pt>
                <c:pt idx="1033">
                  <c:v>218023947</c:v>
                </c:pt>
                <c:pt idx="1034">
                  <c:v>218235006</c:v>
                </c:pt>
                <c:pt idx="1035">
                  <c:v>218446065</c:v>
                </c:pt>
                <c:pt idx="1036">
                  <c:v>218657124</c:v>
                </c:pt>
                <c:pt idx="1037">
                  <c:v>218868183</c:v>
                </c:pt>
                <c:pt idx="1038">
                  <c:v>219079242</c:v>
                </c:pt>
                <c:pt idx="1039">
                  <c:v>219290301</c:v>
                </c:pt>
                <c:pt idx="1040">
                  <c:v>219501360</c:v>
                </c:pt>
                <c:pt idx="1041">
                  <c:v>219712419</c:v>
                </c:pt>
                <c:pt idx="1042">
                  <c:v>219923478</c:v>
                </c:pt>
                <c:pt idx="1043">
                  <c:v>220134537</c:v>
                </c:pt>
                <c:pt idx="1044">
                  <c:v>220345596</c:v>
                </c:pt>
                <c:pt idx="1045">
                  <c:v>220556655</c:v>
                </c:pt>
                <c:pt idx="1046">
                  <c:v>220767714</c:v>
                </c:pt>
                <c:pt idx="1047">
                  <c:v>220978773</c:v>
                </c:pt>
                <c:pt idx="1048">
                  <c:v>221189832</c:v>
                </c:pt>
                <c:pt idx="1049">
                  <c:v>221400891</c:v>
                </c:pt>
                <c:pt idx="1050">
                  <c:v>221611950</c:v>
                </c:pt>
                <c:pt idx="1051">
                  <c:v>221823009</c:v>
                </c:pt>
                <c:pt idx="1052">
                  <c:v>222034068</c:v>
                </c:pt>
                <c:pt idx="1053">
                  <c:v>222245127</c:v>
                </c:pt>
                <c:pt idx="1054">
                  <c:v>222456186</c:v>
                </c:pt>
                <c:pt idx="1055">
                  <c:v>222667245</c:v>
                </c:pt>
                <c:pt idx="1056">
                  <c:v>222878304</c:v>
                </c:pt>
                <c:pt idx="1057">
                  <c:v>223089363</c:v>
                </c:pt>
                <c:pt idx="1058">
                  <c:v>223300422</c:v>
                </c:pt>
                <c:pt idx="1059">
                  <c:v>223511481</c:v>
                </c:pt>
                <c:pt idx="1060">
                  <c:v>223722540</c:v>
                </c:pt>
                <c:pt idx="1061">
                  <c:v>223933599</c:v>
                </c:pt>
                <c:pt idx="1062">
                  <c:v>224144658</c:v>
                </c:pt>
                <c:pt idx="1063">
                  <c:v>224355717</c:v>
                </c:pt>
                <c:pt idx="1064">
                  <c:v>224566776</c:v>
                </c:pt>
                <c:pt idx="1065">
                  <c:v>224777835</c:v>
                </c:pt>
                <c:pt idx="1066">
                  <c:v>224988894</c:v>
                </c:pt>
                <c:pt idx="1067">
                  <c:v>225199953</c:v>
                </c:pt>
                <c:pt idx="1068">
                  <c:v>225411012</c:v>
                </c:pt>
                <c:pt idx="1069">
                  <c:v>225622071</c:v>
                </c:pt>
                <c:pt idx="1070">
                  <c:v>225833130</c:v>
                </c:pt>
                <c:pt idx="1071">
                  <c:v>226044189</c:v>
                </c:pt>
                <c:pt idx="1072">
                  <c:v>226255248</c:v>
                </c:pt>
                <c:pt idx="1073">
                  <c:v>226466307</c:v>
                </c:pt>
                <c:pt idx="1074">
                  <c:v>226677366</c:v>
                </c:pt>
                <c:pt idx="1075">
                  <c:v>226888425</c:v>
                </c:pt>
                <c:pt idx="1076">
                  <c:v>227099484</c:v>
                </c:pt>
                <c:pt idx="1077">
                  <c:v>227310543</c:v>
                </c:pt>
                <c:pt idx="1078">
                  <c:v>227521602</c:v>
                </c:pt>
                <c:pt idx="1079">
                  <c:v>227732661</c:v>
                </c:pt>
                <c:pt idx="1080">
                  <c:v>227943720</c:v>
                </c:pt>
                <c:pt idx="1081">
                  <c:v>228154779</c:v>
                </c:pt>
                <c:pt idx="1082">
                  <c:v>228365838</c:v>
                </c:pt>
                <c:pt idx="1083">
                  <c:v>228576897</c:v>
                </c:pt>
                <c:pt idx="1084">
                  <c:v>228787956</c:v>
                </c:pt>
                <c:pt idx="1085">
                  <c:v>228999015</c:v>
                </c:pt>
                <c:pt idx="1086">
                  <c:v>229210074</c:v>
                </c:pt>
                <c:pt idx="1087">
                  <c:v>229421133</c:v>
                </c:pt>
                <c:pt idx="1088">
                  <c:v>229632192</c:v>
                </c:pt>
                <c:pt idx="1089">
                  <c:v>229843251</c:v>
                </c:pt>
                <c:pt idx="1090">
                  <c:v>230054310</c:v>
                </c:pt>
                <c:pt idx="1091">
                  <c:v>230265369</c:v>
                </c:pt>
                <c:pt idx="1092">
                  <c:v>230476428</c:v>
                </c:pt>
                <c:pt idx="1093">
                  <c:v>230687487</c:v>
                </c:pt>
                <c:pt idx="1094">
                  <c:v>230898546</c:v>
                </c:pt>
                <c:pt idx="1095">
                  <c:v>231109605</c:v>
                </c:pt>
                <c:pt idx="1096">
                  <c:v>231320664</c:v>
                </c:pt>
                <c:pt idx="1097">
                  <c:v>231531723</c:v>
                </c:pt>
                <c:pt idx="1098">
                  <c:v>231742782</c:v>
                </c:pt>
                <c:pt idx="1099">
                  <c:v>231953841</c:v>
                </c:pt>
                <c:pt idx="1100">
                  <c:v>232164900</c:v>
                </c:pt>
                <c:pt idx="1101">
                  <c:v>232375959</c:v>
                </c:pt>
                <c:pt idx="1102">
                  <c:v>232587018</c:v>
                </c:pt>
                <c:pt idx="1103">
                  <c:v>232798077</c:v>
                </c:pt>
                <c:pt idx="1104">
                  <c:v>233009136</c:v>
                </c:pt>
                <c:pt idx="1105">
                  <c:v>233220195</c:v>
                </c:pt>
                <c:pt idx="1106">
                  <c:v>233431254</c:v>
                </c:pt>
                <c:pt idx="1107">
                  <c:v>233642313</c:v>
                </c:pt>
                <c:pt idx="1108">
                  <c:v>233853372</c:v>
                </c:pt>
                <c:pt idx="1109">
                  <c:v>234064431</c:v>
                </c:pt>
                <c:pt idx="1110">
                  <c:v>234275490</c:v>
                </c:pt>
                <c:pt idx="1111">
                  <c:v>234486549</c:v>
                </c:pt>
                <c:pt idx="1112">
                  <c:v>234697608</c:v>
                </c:pt>
                <c:pt idx="1113">
                  <c:v>234908667</c:v>
                </c:pt>
                <c:pt idx="1114">
                  <c:v>235119726</c:v>
                </c:pt>
                <c:pt idx="1115">
                  <c:v>235330785</c:v>
                </c:pt>
                <c:pt idx="1116">
                  <c:v>235541844</c:v>
                </c:pt>
                <c:pt idx="1117">
                  <c:v>235752903</c:v>
                </c:pt>
                <c:pt idx="1118">
                  <c:v>235963962</c:v>
                </c:pt>
                <c:pt idx="1119">
                  <c:v>236175021</c:v>
                </c:pt>
                <c:pt idx="1120">
                  <c:v>236386080</c:v>
                </c:pt>
                <c:pt idx="1121">
                  <c:v>236597139</c:v>
                </c:pt>
                <c:pt idx="1122">
                  <c:v>236808198</c:v>
                </c:pt>
                <c:pt idx="1123">
                  <c:v>237019257</c:v>
                </c:pt>
                <c:pt idx="1124">
                  <c:v>237230316</c:v>
                </c:pt>
                <c:pt idx="1125">
                  <c:v>237441375</c:v>
                </c:pt>
                <c:pt idx="1126">
                  <c:v>237652434</c:v>
                </c:pt>
                <c:pt idx="1127">
                  <c:v>237863493</c:v>
                </c:pt>
                <c:pt idx="1128">
                  <c:v>238074552</c:v>
                </c:pt>
                <c:pt idx="1129">
                  <c:v>238285611</c:v>
                </c:pt>
                <c:pt idx="1130">
                  <c:v>238496670</c:v>
                </c:pt>
                <c:pt idx="1131">
                  <c:v>238707729</c:v>
                </c:pt>
                <c:pt idx="1132">
                  <c:v>238918788</c:v>
                </c:pt>
                <c:pt idx="1133">
                  <c:v>239129847</c:v>
                </c:pt>
                <c:pt idx="1134">
                  <c:v>239340906</c:v>
                </c:pt>
                <c:pt idx="1135">
                  <c:v>239551965</c:v>
                </c:pt>
                <c:pt idx="1136">
                  <c:v>239763024</c:v>
                </c:pt>
                <c:pt idx="1137">
                  <c:v>239974083</c:v>
                </c:pt>
                <c:pt idx="1138">
                  <c:v>240185142</c:v>
                </c:pt>
                <c:pt idx="1139">
                  <c:v>240396201</c:v>
                </c:pt>
                <c:pt idx="1140">
                  <c:v>240607260</c:v>
                </c:pt>
                <c:pt idx="1141">
                  <c:v>240818319</c:v>
                </c:pt>
                <c:pt idx="1142">
                  <c:v>241029378</c:v>
                </c:pt>
                <c:pt idx="1143">
                  <c:v>241240437</c:v>
                </c:pt>
                <c:pt idx="1144">
                  <c:v>241451496</c:v>
                </c:pt>
                <c:pt idx="1145">
                  <c:v>241662555</c:v>
                </c:pt>
                <c:pt idx="1146">
                  <c:v>241873614</c:v>
                </c:pt>
                <c:pt idx="1147">
                  <c:v>242084673</c:v>
                </c:pt>
                <c:pt idx="1148">
                  <c:v>242295732</c:v>
                </c:pt>
                <c:pt idx="1149">
                  <c:v>242506791</c:v>
                </c:pt>
                <c:pt idx="1150">
                  <c:v>242717850</c:v>
                </c:pt>
                <c:pt idx="1151">
                  <c:v>242928909</c:v>
                </c:pt>
                <c:pt idx="1152">
                  <c:v>243139968</c:v>
                </c:pt>
                <c:pt idx="1153">
                  <c:v>243351027</c:v>
                </c:pt>
                <c:pt idx="1154">
                  <c:v>243562086</c:v>
                </c:pt>
                <c:pt idx="1155">
                  <c:v>243773145</c:v>
                </c:pt>
                <c:pt idx="1156">
                  <c:v>243984204</c:v>
                </c:pt>
                <c:pt idx="1157">
                  <c:v>244195263</c:v>
                </c:pt>
                <c:pt idx="1158">
                  <c:v>244406322</c:v>
                </c:pt>
                <c:pt idx="1159">
                  <c:v>244617381</c:v>
                </c:pt>
                <c:pt idx="1160">
                  <c:v>244828440</c:v>
                </c:pt>
                <c:pt idx="1161">
                  <c:v>245039499</c:v>
                </c:pt>
                <c:pt idx="1162">
                  <c:v>245250558</c:v>
                </c:pt>
                <c:pt idx="1163">
                  <c:v>245461617</c:v>
                </c:pt>
                <c:pt idx="1164">
                  <c:v>245672676</c:v>
                </c:pt>
                <c:pt idx="1165">
                  <c:v>245883735</c:v>
                </c:pt>
                <c:pt idx="1166">
                  <c:v>246094794</c:v>
                </c:pt>
                <c:pt idx="1167">
                  <c:v>246305853</c:v>
                </c:pt>
                <c:pt idx="1168">
                  <c:v>246516912</c:v>
                </c:pt>
                <c:pt idx="1169">
                  <c:v>246727971</c:v>
                </c:pt>
                <c:pt idx="1170">
                  <c:v>246939030</c:v>
                </c:pt>
                <c:pt idx="1171">
                  <c:v>247150089</c:v>
                </c:pt>
                <c:pt idx="1172">
                  <c:v>247361148</c:v>
                </c:pt>
                <c:pt idx="1173">
                  <c:v>247572207</c:v>
                </c:pt>
                <c:pt idx="1174">
                  <c:v>247783266</c:v>
                </c:pt>
                <c:pt idx="1175">
                  <c:v>247994325</c:v>
                </c:pt>
                <c:pt idx="1176">
                  <c:v>248205384</c:v>
                </c:pt>
                <c:pt idx="1177">
                  <c:v>248416443</c:v>
                </c:pt>
                <c:pt idx="1178">
                  <c:v>248627502</c:v>
                </c:pt>
                <c:pt idx="1179">
                  <c:v>248838561</c:v>
                </c:pt>
                <c:pt idx="1180">
                  <c:v>249049620</c:v>
                </c:pt>
                <c:pt idx="1181">
                  <c:v>249260679</c:v>
                </c:pt>
                <c:pt idx="1182">
                  <c:v>249471738</c:v>
                </c:pt>
                <c:pt idx="1183">
                  <c:v>249682797</c:v>
                </c:pt>
                <c:pt idx="1184">
                  <c:v>249893856</c:v>
                </c:pt>
                <c:pt idx="1185">
                  <c:v>250104915</c:v>
                </c:pt>
                <c:pt idx="1186">
                  <c:v>250315974</c:v>
                </c:pt>
                <c:pt idx="1187">
                  <c:v>250527033</c:v>
                </c:pt>
                <c:pt idx="1188">
                  <c:v>250738092</c:v>
                </c:pt>
                <c:pt idx="1189">
                  <c:v>250949151</c:v>
                </c:pt>
                <c:pt idx="1190">
                  <c:v>251160210</c:v>
                </c:pt>
                <c:pt idx="1191">
                  <c:v>251371269</c:v>
                </c:pt>
                <c:pt idx="1192">
                  <c:v>251582328</c:v>
                </c:pt>
                <c:pt idx="1193">
                  <c:v>251793387</c:v>
                </c:pt>
                <c:pt idx="1194">
                  <c:v>252004446</c:v>
                </c:pt>
                <c:pt idx="1195">
                  <c:v>252215505</c:v>
                </c:pt>
                <c:pt idx="1196">
                  <c:v>252426564</c:v>
                </c:pt>
                <c:pt idx="1197">
                  <c:v>252637623</c:v>
                </c:pt>
                <c:pt idx="1198">
                  <c:v>252848682</c:v>
                </c:pt>
                <c:pt idx="1199">
                  <c:v>253059741</c:v>
                </c:pt>
                <c:pt idx="1200">
                  <c:v>253270800</c:v>
                </c:pt>
                <c:pt idx="1201">
                  <c:v>253481859</c:v>
                </c:pt>
                <c:pt idx="1202">
                  <c:v>253692918</c:v>
                </c:pt>
                <c:pt idx="1203">
                  <c:v>253903977</c:v>
                </c:pt>
                <c:pt idx="1204">
                  <c:v>254115036</c:v>
                </c:pt>
                <c:pt idx="1205">
                  <c:v>254326095</c:v>
                </c:pt>
                <c:pt idx="1206">
                  <c:v>254537154</c:v>
                </c:pt>
                <c:pt idx="1207">
                  <c:v>254748213</c:v>
                </c:pt>
                <c:pt idx="1208">
                  <c:v>254959272</c:v>
                </c:pt>
                <c:pt idx="1209">
                  <c:v>255170331</c:v>
                </c:pt>
                <c:pt idx="1210">
                  <c:v>255381390</c:v>
                </c:pt>
                <c:pt idx="1211">
                  <c:v>255592449</c:v>
                </c:pt>
                <c:pt idx="1212">
                  <c:v>255803508</c:v>
                </c:pt>
                <c:pt idx="1213">
                  <c:v>256014567</c:v>
                </c:pt>
                <c:pt idx="1214">
                  <c:v>256225626</c:v>
                </c:pt>
                <c:pt idx="1215">
                  <c:v>256436685</c:v>
                </c:pt>
                <c:pt idx="1216">
                  <c:v>256647744</c:v>
                </c:pt>
                <c:pt idx="1217">
                  <c:v>256858803</c:v>
                </c:pt>
                <c:pt idx="1218">
                  <c:v>257069862</c:v>
                </c:pt>
                <c:pt idx="1219">
                  <c:v>257280921</c:v>
                </c:pt>
                <c:pt idx="1220">
                  <c:v>257491980</c:v>
                </c:pt>
                <c:pt idx="1221">
                  <c:v>257703039</c:v>
                </c:pt>
                <c:pt idx="1222">
                  <c:v>257914098</c:v>
                </c:pt>
                <c:pt idx="1223">
                  <c:v>258125157</c:v>
                </c:pt>
                <c:pt idx="1224">
                  <c:v>258336216</c:v>
                </c:pt>
                <c:pt idx="1225">
                  <c:v>258547275</c:v>
                </c:pt>
                <c:pt idx="1226">
                  <c:v>258758334</c:v>
                </c:pt>
                <c:pt idx="1227">
                  <c:v>258969393</c:v>
                </c:pt>
                <c:pt idx="1228">
                  <c:v>259180452</c:v>
                </c:pt>
                <c:pt idx="1229">
                  <c:v>259391511</c:v>
                </c:pt>
                <c:pt idx="1230">
                  <c:v>259602570</c:v>
                </c:pt>
                <c:pt idx="1231">
                  <c:v>259813629</c:v>
                </c:pt>
                <c:pt idx="1232">
                  <c:v>260024688</c:v>
                </c:pt>
                <c:pt idx="1233">
                  <c:v>260235747</c:v>
                </c:pt>
                <c:pt idx="1234">
                  <c:v>260446806</c:v>
                </c:pt>
                <c:pt idx="1235">
                  <c:v>260657865</c:v>
                </c:pt>
                <c:pt idx="1236">
                  <c:v>260868924</c:v>
                </c:pt>
                <c:pt idx="1237">
                  <c:v>261079983</c:v>
                </c:pt>
                <c:pt idx="1238">
                  <c:v>261291042</c:v>
                </c:pt>
                <c:pt idx="1239">
                  <c:v>261502101</c:v>
                </c:pt>
                <c:pt idx="1240">
                  <c:v>261713160</c:v>
                </c:pt>
                <c:pt idx="1241">
                  <c:v>261924219</c:v>
                </c:pt>
                <c:pt idx="1242">
                  <c:v>262135278</c:v>
                </c:pt>
                <c:pt idx="1243">
                  <c:v>262346337</c:v>
                </c:pt>
                <c:pt idx="1244">
                  <c:v>262557396</c:v>
                </c:pt>
                <c:pt idx="1245">
                  <c:v>262768455</c:v>
                </c:pt>
                <c:pt idx="1246">
                  <c:v>262979514</c:v>
                </c:pt>
                <c:pt idx="1247">
                  <c:v>263190573</c:v>
                </c:pt>
                <c:pt idx="1248">
                  <c:v>263401632</c:v>
                </c:pt>
                <c:pt idx="1249">
                  <c:v>263612691</c:v>
                </c:pt>
                <c:pt idx="1250">
                  <c:v>263823750</c:v>
                </c:pt>
                <c:pt idx="1251">
                  <c:v>264034809</c:v>
                </c:pt>
                <c:pt idx="1252">
                  <c:v>264245868</c:v>
                </c:pt>
                <c:pt idx="1253">
                  <c:v>264456927</c:v>
                </c:pt>
                <c:pt idx="1254">
                  <c:v>264667986</c:v>
                </c:pt>
                <c:pt idx="1255">
                  <c:v>264879045</c:v>
                </c:pt>
                <c:pt idx="1256">
                  <c:v>265090104</c:v>
                </c:pt>
                <c:pt idx="1257">
                  <c:v>265301163</c:v>
                </c:pt>
                <c:pt idx="1258">
                  <c:v>265512222</c:v>
                </c:pt>
                <c:pt idx="1259">
                  <c:v>265723281</c:v>
                </c:pt>
                <c:pt idx="1260">
                  <c:v>265934340</c:v>
                </c:pt>
                <c:pt idx="1261">
                  <c:v>266145399</c:v>
                </c:pt>
                <c:pt idx="1262">
                  <c:v>266356458</c:v>
                </c:pt>
                <c:pt idx="1263">
                  <c:v>266567517</c:v>
                </c:pt>
                <c:pt idx="1264">
                  <c:v>266778576</c:v>
                </c:pt>
                <c:pt idx="1265">
                  <c:v>266989635</c:v>
                </c:pt>
                <c:pt idx="1266">
                  <c:v>267200694</c:v>
                </c:pt>
                <c:pt idx="1267">
                  <c:v>267411753</c:v>
                </c:pt>
                <c:pt idx="1268">
                  <c:v>267622812</c:v>
                </c:pt>
                <c:pt idx="1269">
                  <c:v>267833871</c:v>
                </c:pt>
                <c:pt idx="1270">
                  <c:v>268044930</c:v>
                </c:pt>
                <c:pt idx="1271">
                  <c:v>268255989</c:v>
                </c:pt>
                <c:pt idx="1272">
                  <c:v>268467048</c:v>
                </c:pt>
                <c:pt idx="1273">
                  <c:v>268678107</c:v>
                </c:pt>
                <c:pt idx="1274">
                  <c:v>268889166</c:v>
                </c:pt>
                <c:pt idx="1275">
                  <c:v>269100225</c:v>
                </c:pt>
                <c:pt idx="1276">
                  <c:v>269311284</c:v>
                </c:pt>
                <c:pt idx="1277">
                  <c:v>269522342.99999899</c:v>
                </c:pt>
                <c:pt idx="1278">
                  <c:v>269733402</c:v>
                </c:pt>
                <c:pt idx="1279">
                  <c:v>269944460.99999899</c:v>
                </c:pt>
                <c:pt idx="1280">
                  <c:v>270155520</c:v>
                </c:pt>
                <c:pt idx="1281">
                  <c:v>270366579</c:v>
                </c:pt>
                <c:pt idx="1282">
                  <c:v>270577638</c:v>
                </c:pt>
                <c:pt idx="1283">
                  <c:v>270788697</c:v>
                </c:pt>
                <c:pt idx="1284">
                  <c:v>270999756</c:v>
                </c:pt>
                <c:pt idx="1285">
                  <c:v>271210815</c:v>
                </c:pt>
                <c:pt idx="1286">
                  <c:v>271421874</c:v>
                </c:pt>
                <c:pt idx="1287">
                  <c:v>271632933</c:v>
                </c:pt>
                <c:pt idx="1288">
                  <c:v>271843992</c:v>
                </c:pt>
                <c:pt idx="1289">
                  <c:v>272055051</c:v>
                </c:pt>
                <c:pt idx="1290">
                  <c:v>272266110</c:v>
                </c:pt>
                <c:pt idx="1291">
                  <c:v>272477169</c:v>
                </c:pt>
                <c:pt idx="1292">
                  <c:v>272688228</c:v>
                </c:pt>
                <c:pt idx="1293">
                  <c:v>272899287</c:v>
                </c:pt>
                <c:pt idx="1294">
                  <c:v>273110346</c:v>
                </c:pt>
                <c:pt idx="1295">
                  <c:v>273321405</c:v>
                </c:pt>
                <c:pt idx="1296">
                  <c:v>273532464</c:v>
                </c:pt>
                <c:pt idx="1297">
                  <c:v>273743523</c:v>
                </c:pt>
                <c:pt idx="1298">
                  <c:v>273954581.99999899</c:v>
                </c:pt>
                <c:pt idx="1299">
                  <c:v>274165640.99999899</c:v>
                </c:pt>
                <c:pt idx="1300">
                  <c:v>274376700</c:v>
                </c:pt>
                <c:pt idx="1301">
                  <c:v>274587759</c:v>
                </c:pt>
                <c:pt idx="1302">
                  <c:v>274798818</c:v>
                </c:pt>
                <c:pt idx="1303">
                  <c:v>275009877</c:v>
                </c:pt>
                <c:pt idx="1304">
                  <c:v>275220936</c:v>
                </c:pt>
                <c:pt idx="1305">
                  <c:v>275431995</c:v>
                </c:pt>
                <c:pt idx="1306">
                  <c:v>275643054</c:v>
                </c:pt>
                <c:pt idx="1307">
                  <c:v>275854113</c:v>
                </c:pt>
                <c:pt idx="1308">
                  <c:v>276065172</c:v>
                </c:pt>
                <c:pt idx="1309">
                  <c:v>276276231</c:v>
                </c:pt>
                <c:pt idx="1310">
                  <c:v>276487290</c:v>
                </c:pt>
                <c:pt idx="1311">
                  <c:v>276698349</c:v>
                </c:pt>
                <c:pt idx="1312">
                  <c:v>276909408</c:v>
                </c:pt>
                <c:pt idx="1313">
                  <c:v>277120467</c:v>
                </c:pt>
                <c:pt idx="1314">
                  <c:v>277331526</c:v>
                </c:pt>
                <c:pt idx="1315">
                  <c:v>277542585</c:v>
                </c:pt>
                <c:pt idx="1316">
                  <c:v>277753644</c:v>
                </c:pt>
                <c:pt idx="1317">
                  <c:v>277964702.99999899</c:v>
                </c:pt>
                <c:pt idx="1318">
                  <c:v>278175762</c:v>
                </c:pt>
                <c:pt idx="1319">
                  <c:v>278386821</c:v>
                </c:pt>
                <c:pt idx="1320">
                  <c:v>278597880</c:v>
                </c:pt>
                <c:pt idx="1321">
                  <c:v>278808939</c:v>
                </c:pt>
                <c:pt idx="1322">
                  <c:v>279019998</c:v>
                </c:pt>
                <c:pt idx="1323">
                  <c:v>279231057</c:v>
                </c:pt>
                <c:pt idx="1324">
                  <c:v>279442116</c:v>
                </c:pt>
                <c:pt idx="1325">
                  <c:v>279653175</c:v>
                </c:pt>
                <c:pt idx="1326">
                  <c:v>279864234</c:v>
                </c:pt>
                <c:pt idx="1327">
                  <c:v>280075292.99999899</c:v>
                </c:pt>
                <c:pt idx="1328">
                  <c:v>280286352</c:v>
                </c:pt>
                <c:pt idx="1329">
                  <c:v>280497411</c:v>
                </c:pt>
                <c:pt idx="1330">
                  <c:v>280708470</c:v>
                </c:pt>
                <c:pt idx="1331">
                  <c:v>280919529</c:v>
                </c:pt>
                <c:pt idx="1332">
                  <c:v>281130587.99999899</c:v>
                </c:pt>
                <c:pt idx="1333">
                  <c:v>281341646.99999899</c:v>
                </c:pt>
                <c:pt idx="1334">
                  <c:v>281552706</c:v>
                </c:pt>
                <c:pt idx="1335">
                  <c:v>281763765</c:v>
                </c:pt>
                <c:pt idx="1336">
                  <c:v>281974823.99999899</c:v>
                </c:pt>
                <c:pt idx="1337">
                  <c:v>282185882.99999899</c:v>
                </c:pt>
                <c:pt idx="1338">
                  <c:v>282396941.99999899</c:v>
                </c:pt>
                <c:pt idx="1339">
                  <c:v>282608000.99999899</c:v>
                </c:pt>
                <c:pt idx="1340">
                  <c:v>282819060</c:v>
                </c:pt>
                <c:pt idx="1341">
                  <c:v>283030118.99999899</c:v>
                </c:pt>
                <c:pt idx="1342">
                  <c:v>283241178</c:v>
                </c:pt>
                <c:pt idx="1343">
                  <c:v>283452237</c:v>
                </c:pt>
                <c:pt idx="1344">
                  <c:v>283663295.99999899</c:v>
                </c:pt>
                <c:pt idx="1345">
                  <c:v>283874355</c:v>
                </c:pt>
                <c:pt idx="1346">
                  <c:v>284085414</c:v>
                </c:pt>
                <c:pt idx="1347">
                  <c:v>284296473</c:v>
                </c:pt>
                <c:pt idx="1348">
                  <c:v>284507532</c:v>
                </c:pt>
                <c:pt idx="1349">
                  <c:v>284718591</c:v>
                </c:pt>
                <c:pt idx="1350">
                  <c:v>284929650</c:v>
                </c:pt>
                <c:pt idx="1351">
                  <c:v>285140708.99999899</c:v>
                </c:pt>
                <c:pt idx="1352">
                  <c:v>285351768</c:v>
                </c:pt>
                <c:pt idx="1353">
                  <c:v>285562826.99999899</c:v>
                </c:pt>
                <c:pt idx="1354">
                  <c:v>285773886</c:v>
                </c:pt>
                <c:pt idx="1355">
                  <c:v>285984944.99999899</c:v>
                </c:pt>
                <c:pt idx="1356">
                  <c:v>286196004</c:v>
                </c:pt>
                <c:pt idx="1357">
                  <c:v>286407062.99999899</c:v>
                </c:pt>
                <c:pt idx="1358">
                  <c:v>286618122</c:v>
                </c:pt>
                <c:pt idx="1359">
                  <c:v>286829181</c:v>
                </c:pt>
                <c:pt idx="1360">
                  <c:v>287040239.99999899</c:v>
                </c:pt>
                <c:pt idx="1361">
                  <c:v>287251298.99999899</c:v>
                </c:pt>
                <c:pt idx="1362">
                  <c:v>287462358</c:v>
                </c:pt>
                <c:pt idx="1363">
                  <c:v>287673417</c:v>
                </c:pt>
                <c:pt idx="1364">
                  <c:v>287884476</c:v>
                </c:pt>
                <c:pt idx="1365">
                  <c:v>288095535</c:v>
                </c:pt>
                <c:pt idx="1366">
                  <c:v>288306594</c:v>
                </c:pt>
                <c:pt idx="1367">
                  <c:v>288517653</c:v>
                </c:pt>
                <c:pt idx="1368">
                  <c:v>288728712</c:v>
                </c:pt>
                <c:pt idx="1369">
                  <c:v>288939771</c:v>
                </c:pt>
                <c:pt idx="1370">
                  <c:v>289150829.99999899</c:v>
                </c:pt>
                <c:pt idx="1371">
                  <c:v>289361888.99999899</c:v>
                </c:pt>
                <c:pt idx="1372">
                  <c:v>289572947.99999899</c:v>
                </c:pt>
                <c:pt idx="1373">
                  <c:v>289784006.99999899</c:v>
                </c:pt>
                <c:pt idx="1374">
                  <c:v>289995065.99999899</c:v>
                </c:pt>
                <c:pt idx="1375">
                  <c:v>290206125</c:v>
                </c:pt>
                <c:pt idx="1376">
                  <c:v>290417184</c:v>
                </c:pt>
                <c:pt idx="1377">
                  <c:v>290628242.99999899</c:v>
                </c:pt>
                <c:pt idx="1378">
                  <c:v>290839302</c:v>
                </c:pt>
                <c:pt idx="1379">
                  <c:v>291050360.99999899</c:v>
                </c:pt>
                <c:pt idx="1380">
                  <c:v>291261420</c:v>
                </c:pt>
                <c:pt idx="1381">
                  <c:v>291472479</c:v>
                </c:pt>
                <c:pt idx="1382">
                  <c:v>291683537.99999899</c:v>
                </c:pt>
                <c:pt idx="1383">
                  <c:v>291894596.99999899</c:v>
                </c:pt>
                <c:pt idx="1384">
                  <c:v>292105656</c:v>
                </c:pt>
                <c:pt idx="1385">
                  <c:v>292316715</c:v>
                </c:pt>
                <c:pt idx="1386">
                  <c:v>292527774</c:v>
                </c:pt>
                <c:pt idx="1387">
                  <c:v>292738833</c:v>
                </c:pt>
                <c:pt idx="1388">
                  <c:v>292949891.99999899</c:v>
                </c:pt>
                <c:pt idx="1389">
                  <c:v>293160950.99999899</c:v>
                </c:pt>
                <c:pt idx="1390">
                  <c:v>293372010</c:v>
                </c:pt>
                <c:pt idx="1391">
                  <c:v>293583068.99999899</c:v>
                </c:pt>
                <c:pt idx="1392">
                  <c:v>293794128</c:v>
                </c:pt>
                <c:pt idx="1393">
                  <c:v>294005187</c:v>
                </c:pt>
                <c:pt idx="1394">
                  <c:v>294216245.99999899</c:v>
                </c:pt>
                <c:pt idx="1395">
                  <c:v>294427305</c:v>
                </c:pt>
                <c:pt idx="1396">
                  <c:v>294638364</c:v>
                </c:pt>
                <c:pt idx="1397">
                  <c:v>294849423</c:v>
                </c:pt>
                <c:pt idx="1398">
                  <c:v>295060481.99999899</c:v>
                </c:pt>
                <c:pt idx="1399">
                  <c:v>295271540.99999899</c:v>
                </c:pt>
                <c:pt idx="1400">
                  <c:v>295482600</c:v>
                </c:pt>
                <c:pt idx="1401">
                  <c:v>295693659</c:v>
                </c:pt>
                <c:pt idx="1402">
                  <c:v>295904717.99999899</c:v>
                </c:pt>
                <c:pt idx="1403">
                  <c:v>296115777</c:v>
                </c:pt>
                <c:pt idx="1404">
                  <c:v>296326836</c:v>
                </c:pt>
                <c:pt idx="1405">
                  <c:v>296537895</c:v>
                </c:pt>
                <c:pt idx="1406">
                  <c:v>296748954</c:v>
                </c:pt>
                <c:pt idx="1407">
                  <c:v>296960012.99999899</c:v>
                </c:pt>
                <c:pt idx="1408">
                  <c:v>297171072</c:v>
                </c:pt>
                <c:pt idx="1409">
                  <c:v>297382131</c:v>
                </c:pt>
                <c:pt idx="1410">
                  <c:v>297593190</c:v>
                </c:pt>
                <c:pt idx="1411">
                  <c:v>297804248.99999899</c:v>
                </c:pt>
                <c:pt idx="1412">
                  <c:v>298015308</c:v>
                </c:pt>
                <c:pt idx="1413">
                  <c:v>298226366.99999899</c:v>
                </c:pt>
                <c:pt idx="1414">
                  <c:v>298437426</c:v>
                </c:pt>
                <c:pt idx="1415">
                  <c:v>298648485</c:v>
                </c:pt>
                <c:pt idx="1416">
                  <c:v>298859544</c:v>
                </c:pt>
                <c:pt idx="1417">
                  <c:v>299070602.99999899</c:v>
                </c:pt>
                <c:pt idx="1418">
                  <c:v>299281661.99999899</c:v>
                </c:pt>
                <c:pt idx="1419">
                  <c:v>299492721</c:v>
                </c:pt>
                <c:pt idx="1420">
                  <c:v>299703780</c:v>
                </c:pt>
                <c:pt idx="1421">
                  <c:v>299914838.99999899</c:v>
                </c:pt>
                <c:pt idx="1422">
                  <c:v>300125898</c:v>
                </c:pt>
                <c:pt idx="1423">
                  <c:v>300336957</c:v>
                </c:pt>
                <c:pt idx="1424">
                  <c:v>300548016</c:v>
                </c:pt>
                <c:pt idx="1425">
                  <c:v>300759075</c:v>
                </c:pt>
                <c:pt idx="1426">
                  <c:v>300970134</c:v>
                </c:pt>
                <c:pt idx="1427">
                  <c:v>301181192.99999899</c:v>
                </c:pt>
                <c:pt idx="1428">
                  <c:v>301392252</c:v>
                </c:pt>
                <c:pt idx="1429">
                  <c:v>301603310.99999899</c:v>
                </c:pt>
                <c:pt idx="1430">
                  <c:v>301814370</c:v>
                </c:pt>
                <c:pt idx="1431">
                  <c:v>302025429</c:v>
                </c:pt>
                <c:pt idx="1432">
                  <c:v>302236488</c:v>
                </c:pt>
                <c:pt idx="1433">
                  <c:v>302447546.99999899</c:v>
                </c:pt>
                <c:pt idx="1434">
                  <c:v>302658606</c:v>
                </c:pt>
                <c:pt idx="1435">
                  <c:v>302869665</c:v>
                </c:pt>
                <c:pt idx="1436">
                  <c:v>303080724</c:v>
                </c:pt>
                <c:pt idx="1437">
                  <c:v>303291783</c:v>
                </c:pt>
                <c:pt idx="1438">
                  <c:v>303502841.99999899</c:v>
                </c:pt>
                <c:pt idx="1439">
                  <c:v>303713901</c:v>
                </c:pt>
                <c:pt idx="1440">
                  <c:v>303924959.99999899</c:v>
                </c:pt>
                <c:pt idx="1441">
                  <c:v>304136019</c:v>
                </c:pt>
                <c:pt idx="1442">
                  <c:v>304347078</c:v>
                </c:pt>
                <c:pt idx="1443">
                  <c:v>304558137</c:v>
                </c:pt>
                <c:pt idx="1444">
                  <c:v>304769196</c:v>
                </c:pt>
                <c:pt idx="1445">
                  <c:v>304980255</c:v>
                </c:pt>
                <c:pt idx="1446">
                  <c:v>305191314</c:v>
                </c:pt>
                <c:pt idx="1447">
                  <c:v>305402373</c:v>
                </c:pt>
                <c:pt idx="1448">
                  <c:v>305613432</c:v>
                </c:pt>
                <c:pt idx="1449">
                  <c:v>305824490.99999899</c:v>
                </c:pt>
                <c:pt idx="1450">
                  <c:v>306035550</c:v>
                </c:pt>
                <c:pt idx="1451">
                  <c:v>306246608.99999899</c:v>
                </c:pt>
              </c:numCache>
            </c:numRef>
          </c:val>
        </c:ser>
        <c:ser>
          <c:idx val="2"/>
          <c:order val="2"/>
          <c:val>
            <c:numRef>
              <c:f>Sheet1!$D$5:$D$1456</c:f>
              <c:numCache>
                <c:formatCode>"$"#,##0</c:formatCode>
                <c:ptCount val="1452"/>
                <c:pt idx="1">
                  <c:v>211059</c:v>
                </c:pt>
                <c:pt idx="2">
                  <c:v>422118</c:v>
                </c:pt>
                <c:pt idx="3">
                  <c:v>633177</c:v>
                </c:pt>
                <c:pt idx="4">
                  <c:v>844236</c:v>
                </c:pt>
                <c:pt idx="5">
                  <c:v>1055295</c:v>
                </c:pt>
                <c:pt idx="6">
                  <c:v>1266354</c:v>
                </c:pt>
                <c:pt idx="7">
                  <c:v>1477413</c:v>
                </c:pt>
                <c:pt idx="8">
                  <c:v>1688472</c:v>
                </c:pt>
                <c:pt idx="9">
                  <c:v>1899531</c:v>
                </c:pt>
                <c:pt idx="10">
                  <c:v>2110590</c:v>
                </c:pt>
                <c:pt idx="11">
                  <c:v>2321649</c:v>
                </c:pt>
                <c:pt idx="12">
                  <c:v>2532708</c:v>
                </c:pt>
                <c:pt idx="13">
                  <c:v>2743767</c:v>
                </c:pt>
                <c:pt idx="14">
                  <c:v>2954826</c:v>
                </c:pt>
                <c:pt idx="15">
                  <c:v>3165885</c:v>
                </c:pt>
                <c:pt idx="16">
                  <c:v>3376944</c:v>
                </c:pt>
                <c:pt idx="17">
                  <c:v>3588003</c:v>
                </c:pt>
                <c:pt idx="18">
                  <c:v>3799062</c:v>
                </c:pt>
                <c:pt idx="19">
                  <c:v>4010121</c:v>
                </c:pt>
                <c:pt idx="20">
                  <c:v>4221180</c:v>
                </c:pt>
                <c:pt idx="21">
                  <c:v>4432239</c:v>
                </c:pt>
                <c:pt idx="22">
                  <c:v>4643298</c:v>
                </c:pt>
              </c:numCache>
            </c:numRef>
          </c:val>
        </c:ser>
        <c:ser>
          <c:idx val="3"/>
          <c:order val="3"/>
          <c:val>
            <c:numRef>
              <c:f>Sheet1!$E$5:$E$1456</c:f>
              <c:numCache>
                <c:formatCode>General</c:formatCode>
                <c:ptCount val="1452"/>
                <c:pt idx="23" formatCode="&quot;$&quot;#,##0">
                  <c:v>4854357</c:v>
                </c:pt>
                <c:pt idx="24" formatCode="&quot;$&quot;#,##0">
                  <c:v>5065416</c:v>
                </c:pt>
                <c:pt idx="25" formatCode="&quot;$&quot;#,##0">
                  <c:v>5276475</c:v>
                </c:pt>
                <c:pt idx="26" formatCode="&quot;$&quot;#,##0">
                  <c:v>5487534</c:v>
                </c:pt>
                <c:pt idx="27" formatCode="&quot;$&quot;#,##0">
                  <c:v>5698593</c:v>
                </c:pt>
                <c:pt idx="28" formatCode="&quot;$&quot;#,##0">
                  <c:v>5909652</c:v>
                </c:pt>
                <c:pt idx="29" formatCode="&quot;$&quot;#,##0">
                  <c:v>6120711</c:v>
                </c:pt>
                <c:pt idx="30" formatCode="&quot;$&quot;#,##0">
                  <c:v>6331770</c:v>
                </c:pt>
                <c:pt idx="31" formatCode="&quot;$&quot;#,##0">
                  <c:v>6542829</c:v>
                </c:pt>
                <c:pt idx="32" formatCode="&quot;$&quot;#,##0">
                  <c:v>6753888</c:v>
                </c:pt>
                <c:pt idx="33" formatCode="&quot;$&quot;#,##0">
                  <c:v>6964947</c:v>
                </c:pt>
                <c:pt idx="34" formatCode="&quot;$&quot;#,##0">
                  <c:v>7176006</c:v>
                </c:pt>
                <c:pt idx="35" formatCode="&quot;$&quot;#,##0">
                  <c:v>7387065</c:v>
                </c:pt>
                <c:pt idx="36" formatCode="&quot;$&quot;#,##0">
                  <c:v>7598124</c:v>
                </c:pt>
                <c:pt idx="37" formatCode="&quot;$&quot;#,##0">
                  <c:v>7809183</c:v>
                </c:pt>
                <c:pt idx="38" formatCode="&quot;$&quot;#,##0">
                  <c:v>8020242</c:v>
                </c:pt>
                <c:pt idx="39" formatCode="&quot;$&quot;#,##0">
                  <c:v>8231301</c:v>
                </c:pt>
              </c:numCache>
            </c:numRef>
          </c:val>
        </c:ser>
        <c:ser>
          <c:idx val="4"/>
          <c:order val="4"/>
          <c:val>
            <c:numRef>
              <c:f>Sheet1!$F$5:$F$1456</c:f>
              <c:numCache>
                <c:formatCode>General</c:formatCode>
                <c:ptCount val="1452"/>
                <c:pt idx="40" formatCode="&quot;$&quot;#,##0">
                  <c:v>8442360</c:v>
                </c:pt>
                <c:pt idx="41" formatCode="&quot;$&quot;#,##0">
                  <c:v>8653419</c:v>
                </c:pt>
                <c:pt idx="42" formatCode="&quot;$&quot;#,##0">
                  <c:v>8864478</c:v>
                </c:pt>
                <c:pt idx="43" formatCode="&quot;$&quot;#,##0">
                  <c:v>9075537</c:v>
                </c:pt>
                <c:pt idx="44" formatCode="&quot;$&quot;#,##0">
                  <c:v>9286596</c:v>
                </c:pt>
                <c:pt idx="45" formatCode="&quot;$&quot;#,##0">
                  <c:v>9497655</c:v>
                </c:pt>
                <c:pt idx="46" formatCode="&quot;$&quot;#,##0">
                  <c:v>9708713.9999999907</c:v>
                </c:pt>
                <c:pt idx="47" formatCode="&quot;$&quot;#,##0">
                  <c:v>9919773</c:v>
                </c:pt>
                <c:pt idx="48" formatCode="&quot;$&quot;#,##0">
                  <c:v>10130832</c:v>
                </c:pt>
                <c:pt idx="49" formatCode="&quot;$&quot;#,##0">
                  <c:v>10341891</c:v>
                </c:pt>
                <c:pt idx="50" formatCode="&quot;$&quot;#,##0">
                  <c:v>10552950</c:v>
                </c:pt>
                <c:pt idx="51" formatCode="&quot;$&quot;#,##0">
                  <c:v>10764009</c:v>
                </c:pt>
                <c:pt idx="52" formatCode="&quot;$&quot;#,##0">
                  <c:v>10975068</c:v>
                </c:pt>
                <c:pt idx="53" formatCode="&quot;$&quot;#,##0">
                  <c:v>11186127</c:v>
                </c:pt>
                <c:pt idx="54" formatCode="&quot;$&quot;#,##0">
                  <c:v>11397186</c:v>
                </c:pt>
                <c:pt idx="55" formatCode="&quot;$&quot;#,##0">
                  <c:v>11608245</c:v>
                </c:pt>
                <c:pt idx="56" formatCode="&quot;$&quot;#,##0">
                  <c:v>11819304</c:v>
                </c:pt>
                <c:pt idx="57" formatCode="&quot;$&quot;#,##0">
                  <c:v>12030363</c:v>
                </c:pt>
                <c:pt idx="58" formatCode="&quot;$&quot;#,##0">
                  <c:v>12241422</c:v>
                </c:pt>
                <c:pt idx="59" formatCode="&quot;$&quot;#,##0">
                  <c:v>12452481</c:v>
                </c:pt>
                <c:pt idx="60" formatCode="&quot;$&quot;#,##0">
                  <c:v>12663540</c:v>
                </c:pt>
                <c:pt idx="61" formatCode="&quot;$&quot;#,##0">
                  <c:v>12874599</c:v>
                </c:pt>
                <c:pt idx="62" formatCode="&quot;$&quot;#,##0">
                  <c:v>13085658</c:v>
                </c:pt>
                <c:pt idx="63" formatCode="&quot;$&quot;#,##0">
                  <c:v>13296717</c:v>
                </c:pt>
                <c:pt idx="64" formatCode="&quot;$&quot;#,##0">
                  <c:v>13507776</c:v>
                </c:pt>
                <c:pt idx="65" formatCode="&quot;$&quot;#,##0">
                  <c:v>13718835</c:v>
                </c:pt>
                <c:pt idx="66" formatCode="&quot;$&quot;#,##0">
                  <c:v>13929894</c:v>
                </c:pt>
                <c:pt idx="67" formatCode="&quot;$&quot;#,##0">
                  <c:v>14140953</c:v>
                </c:pt>
                <c:pt idx="68" formatCode="&quot;$&quot;#,##0">
                  <c:v>14352012</c:v>
                </c:pt>
                <c:pt idx="69" formatCode="&quot;$&quot;#,##0">
                  <c:v>14563071</c:v>
                </c:pt>
                <c:pt idx="70" formatCode="&quot;$&quot;#,##0">
                  <c:v>14774130</c:v>
                </c:pt>
                <c:pt idx="71" formatCode="&quot;$&quot;#,##0">
                  <c:v>14985189</c:v>
                </c:pt>
                <c:pt idx="72" formatCode="&quot;$&quot;#,##0">
                  <c:v>15196248</c:v>
                </c:pt>
                <c:pt idx="73" formatCode="&quot;$&quot;#,##0">
                  <c:v>15407307</c:v>
                </c:pt>
                <c:pt idx="74" formatCode="&quot;$&quot;#,##0">
                  <c:v>15618366</c:v>
                </c:pt>
                <c:pt idx="75" formatCode="&quot;$&quot;#,##0">
                  <c:v>15829425</c:v>
                </c:pt>
                <c:pt idx="76" formatCode="&quot;$&quot;#,##0">
                  <c:v>16040484</c:v>
                </c:pt>
                <c:pt idx="77" formatCode="&quot;$&quot;#,##0">
                  <c:v>16251543</c:v>
                </c:pt>
                <c:pt idx="78" formatCode="&quot;$&quot;#,##0">
                  <c:v>16462602</c:v>
                </c:pt>
                <c:pt idx="79" formatCode="&quot;$&quot;#,##0">
                  <c:v>16673661</c:v>
                </c:pt>
                <c:pt idx="80" formatCode="&quot;$&quot;#,##0">
                  <c:v>16884720</c:v>
                </c:pt>
                <c:pt idx="81" formatCode="&quot;$&quot;#,##0">
                  <c:v>17095779</c:v>
                </c:pt>
                <c:pt idx="82" formatCode="&quot;$&quot;#,##0">
                  <c:v>17306838</c:v>
                </c:pt>
                <c:pt idx="83" formatCode="&quot;$&quot;#,##0">
                  <c:v>17517897</c:v>
                </c:pt>
                <c:pt idx="84" formatCode="&quot;$&quot;#,##0">
                  <c:v>17728956</c:v>
                </c:pt>
                <c:pt idx="85" formatCode="&quot;$&quot;#,##0">
                  <c:v>17940015</c:v>
                </c:pt>
                <c:pt idx="86" formatCode="&quot;$&quot;#,##0">
                  <c:v>18151074</c:v>
                </c:pt>
                <c:pt idx="87" formatCode="&quot;$&quot;#,##0">
                  <c:v>18362133</c:v>
                </c:pt>
                <c:pt idx="88" formatCode="&quot;$&quot;#,##0">
                  <c:v>18573192</c:v>
                </c:pt>
                <c:pt idx="89" formatCode="&quot;$&quot;#,##0">
                  <c:v>18784251</c:v>
                </c:pt>
              </c:numCache>
            </c:numRef>
          </c:val>
        </c:ser>
        <c:ser>
          <c:idx val="5"/>
          <c:order val="5"/>
          <c:val>
            <c:numRef>
              <c:f>Sheet1!$G$5:$G$1456</c:f>
              <c:numCache>
                <c:formatCode>General</c:formatCode>
                <c:ptCount val="1452"/>
                <c:pt idx="90" formatCode="&quot;$&quot;#,##0">
                  <c:v>18995310</c:v>
                </c:pt>
                <c:pt idx="91" formatCode="&quot;$&quot;#,##0">
                  <c:v>19206369</c:v>
                </c:pt>
                <c:pt idx="92" formatCode="&quot;$&quot;#,##0">
                  <c:v>19417428</c:v>
                </c:pt>
                <c:pt idx="93" formatCode="&quot;$&quot;#,##0">
                  <c:v>19628487</c:v>
                </c:pt>
                <c:pt idx="94" formatCode="&quot;$&quot;#,##0">
                  <c:v>19839546</c:v>
                </c:pt>
                <c:pt idx="95" formatCode="&quot;$&quot;#,##0">
                  <c:v>20050605</c:v>
                </c:pt>
                <c:pt idx="96" formatCode="&quot;$&quot;#,##0">
                  <c:v>20261664</c:v>
                </c:pt>
                <c:pt idx="97" formatCode="&quot;$&quot;#,##0">
                  <c:v>20472723</c:v>
                </c:pt>
                <c:pt idx="98" formatCode="&quot;$&quot;#,##0">
                  <c:v>20683782</c:v>
                </c:pt>
                <c:pt idx="99" formatCode="&quot;$&quot;#,##0">
                  <c:v>20894841</c:v>
                </c:pt>
                <c:pt idx="100" formatCode="&quot;$&quot;#,##0">
                  <c:v>21105900</c:v>
                </c:pt>
                <c:pt idx="101" formatCode="&quot;$&quot;#,##0">
                  <c:v>21316959</c:v>
                </c:pt>
                <c:pt idx="102" formatCode="&quot;$&quot;#,##0">
                  <c:v>21528018</c:v>
                </c:pt>
                <c:pt idx="103" formatCode="&quot;$&quot;#,##0">
                  <c:v>21739077</c:v>
                </c:pt>
                <c:pt idx="104" formatCode="&quot;$&quot;#,##0">
                  <c:v>21950136</c:v>
                </c:pt>
                <c:pt idx="105" formatCode="&quot;$&quot;#,##0">
                  <c:v>22161195</c:v>
                </c:pt>
                <c:pt idx="106" formatCode="&quot;$&quot;#,##0">
                  <c:v>22372254</c:v>
                </c:pt>
                <c:pt idx="107" formatCode="&quot;$&quot;#,##0">
                  <c:v>22583313</c:v>
                </c:pt>
                <c:pt idx="108" formatCode="&quot;$&quot;#,##0">
                  <c:v>22794372</c:v>
                </c:pt>
                <c:pt idx="109" formatCode="&quot;$&quot;#,##0">
                  <c:v>23005431</c:v>
                </c:pt>
                <c:pt idx="110" formatCode="&quot;$&quot;#,##0">
                  <c:v>23216490</c:v>
                </c:pt>
                <c:pt idx="111" formatCode="&quot;$&quot;#,##0">
                  <c:v>23427549</c:v>
                </c:pt>
                <c:pt idx="112" formatCode="&quot;$&quot;#,##0">
                  <c:v>23638608</c:v>
                </c:pt>
                <c:pt idx="113" formatCode="&quot;$&quot;#,##0">
                  <c:v>23849667</c:v>
                </c:pt>
                <c:pt idx="114" formatCode="&quot;$&quot;#,##0">
                  <c:v>24060726</c:v>
                </c:pt>
                <c:pt idx="115" formatCode="&quot;$&quot;#,##0">
                  <c:v>24271785</c:v>
                </c:pt>
                <c:pt idx="116" formatCode="&quot;$&quot;#,##0">
                  <c:v>24482844</c:v>
                </c:pt>
                <c:pt idx="117" formatCode="&quot;$&quot;#,##0">
                  <c:v>24693903</c:v>
                </c:pt>
                <c:pt idx="118" formatCode="&quot;$&quot;#,##0">
                  <c:v>24904962</c:v>
                </c:pt>
                <c:pt idx="119" formatCode="&quot;$&quot;#,##0">
                  <c:v>25116021</c:v>
                </c:pt>
                <c:pt idx="120" formatCode="&quot;$&quot;#,##0">
                  <c:v>25327080</c:v>
                </c:pt>
                <c:pt idx="121" formatCode="&quot;$&quot;#,##0">
                  <c:v>25538139</c:v>
                </c:pt>
                <c:pt idx="122" formatCode="&quot;$&quot;#,##0">
                  <c:v>25749198</c:v>
                </c:pt>
                <c:pt idx="123" formatCode="&quot;$&quot;#,##0">
                  <c:v>25960257</c:v>
                </c:pt>
                <c:pt idx="124" formatCode="&quot;$&quot;#,##0">
                  <c:v>26171316</c:v>
                </c:pt>
                <c:pt idx="125" formatCode="&quot;$&quot;#,##0">
                  <c:v>26382375</c:v>
                </c:pt>
                <c:pt idx="126" formatCode="&quot;$&quot;#,##0">
                  <c:v>26593434</c:v>
                </c:pt>
                <c:pt idx="127" formatCode="&quot;$&quot;#,##0">
                  <c:v>26804493</c:v>
                </c:pt>
                <c:pt idx="128" formatCode="&quot;$&quot;#,##0">
                  <c:v>27015552</c:v>
                </c:pt>
                <c:pt idx="129" formatCode="&quot;$&quot;#,##0">
                  <c:v>27226611</c:v>
                </c:pt>
                <c:pt idx="130" formatCode="&quot;$&quot;#,##0">
                  <c:v>27437670</c:v>
                </c:pt>
                <c:pt idx="131" formatCode="&quot;$&quot;#,##0">
                  <c:v>27648729</c:v>
                </c:pt>
                <c:pt idx="132" formatCode="&quot;$&quot;#,##0">
                  <c:v>27859788</c:v>
                </c:pt>
                <c:pt idx="133" formatCode="&quot;$&quot;#,##0">
                  <c:v>28070847</c:v>
                </c:pt>
                <c:pt idx="134" formatCode="&quot;$&quot;#,##0">
                  <c:v>28281906</c:v>
                </c:pt>
                <c:pt idx="135" formatCode="&quot;$&quot;#,##0">
                  <c:v>28492965</c:v>
                </c:pt>
                <c:pt idx="136" formatCode="&quot;$&quot;#,##0">
                  <c:v>28704024</c:v>
                </c:pt>
                <c:pt idx="137" formatCode="&quot;$&quot;#,##0">
                  <c:v>28915083</c:v>
                </c:pt>
                <c:pt idx="138" formatCode="&quot;$&quot;#,##0">
                  <c:v>29126142</c:v>
                </c:pt>
                <c:pt idx="139" formatCode="&quot;$&quot;#,##0">
                  <c:v>29337201</c:v>
                </c:pt>
                <c:pt idx="140" formatCode="&quot;$&quot;#,##0">
                  <c:v>29548260</c:v>
                </c:pt>
                <c:pt idx="141" formatCode="&quot;$&quot;#,##0">
                  <c:v>29759319</c:v>
                </c:pt>
                <c:pt idx="142" formatCode="&quot;$&quot;#,##0">
                  <c:v>29970378</c:v>
                </c:pt>
                <c:pt idx="143" formatCode="&quot;$&quot;#,##0">
                  <c:v>30181437</c:v>
                </c:pt>
                <c:pt idx="144" formatCode="&quot;$&quot;#,##0">
                  <c:v>30392496</c:v>
                </c:pt>
                <c:pt idx="145" formatCode="&quot;$&quot;#,##0">
                  <c:v>30603555</c:v>
                </c:pt>
                <c:pt idx="146" formatCode="&quot;$&quot;#,##0">
                  <c:v>30814614</c:v>
                </c:pt>
                <c:pt idx="147" formatCode="&quot;$&quot;#,##0">
                  <c:v>31025673</c:v>
                </c:pt>
                <c:pt idx="148" formatCode="&quot;$&quot;#,##0">
                  <c:v>31236732</c:v>
                </c:pt>
                <c:pt idx="149" formatCode="&quot;$&quot;#,##0">
                  <c:v>31447791</c:v>
                </c:pt>
                <c:pt idx="150" formatCode="&quot;$&quot;#,##0">
                  <c:v>31658850</c:v>
                </c:pt>
                <c:pt idx="151" formatCode="&quot;$&quot;#,##0">
                  <c:v>31869909</c:v>
                </c:pt>
                <c:pt idx="152" formatCode="&quot;$&quot;#,##0">
                  <c:v>32080968</c:v>
                </c:pt>
                <c:pt idx="153" formatCode="&quot;$&quot;#,##0">
                  <c:v>32292027</c:v>
                </c:pt>
                <c:pt idx="154" formatCode="&quot;$&quot;#,##0">
                  <c:v>32503086</c:v>
                </c:pt>
                <c:pt idx="155" formatCode="&quot;$&quot;#,##0">
                  <c:v>32714145</c:v>
                </c:pt>
                <c:pt idx="156" formatCode="&quot;$&quot;#,##0">
                  <c:v>32925204</c:v>
                </c:pt>
                <c:pt idx="157" formatCode="&quot;$&quot;#,##0">
                  <c:v>33136263</c:v>
                </c:pt>
                <c:pt idx="158" formatCode="&quot;$&quot;#,##0">
                  <c:v>33347322</c:v>
                </c:pt>
                <c:pt idx="159" formatCode="&quot;$&quot;#,##0">
                  <c:v>33558381</c:v>
                </c:pt>
                <c:pt idx="160" formatCode="&quot;$&quot;#,##0">
                  <c:v>33769440</c:v>
                </c:pt>
                <c:pt idx="161" formatCode="&quot;$&quot;#,##0">
                  <c:v>33980499</c:v>
                </c:pt>
                <c:pt idx="162" formatCode="&quot;$&quot;#,##0">
                  <c:v>34191558</c:v>
                </c:pt>
                <c:pt idx="163" formatCode="&quot;$&quot;#,##0">
                  <c:v>34402617</c:v>
                </c:pt>
                <c:pt idx="164" formatCode="&quot;$&quot;#,##0">
                  <c:v>34613676</c:v>
                </c:pt>
                <c:pt idx="165" formatCode="&quot;$&quot;#,##0">
                  <c:v>34824735</c:v>
                </c:pt>
                <c:pt idx="166" formatCode="&quot;$&quot;#,##0">
                  <c:v>35035794</c:v>
                </c:pt>
                <c:pt idx="167" formatCode="&quot;$&quot;#,##0">
                  <c:v>35246853</c:v>
                </c:pt>
                <c:pt idx="168" formatCode="&quot;$&quot;#,##0">
                  <c:v>35457912</c:v>
                </c:pt>
                <c:pt idx="169" formatCode="&quot;$&quot;#,##0">
                  <c:v>35668971</c:v>
                </c:pt>
                <c:pt idx="170" formatCode="&quot;$&quot;#,##0">
                  <c:v>35880030</c:v>
                </c:pt>
                <c:pt idx="171" formatCode="&quot;$&quot;#,##0">
                  <c:v>36091089</c:v>
                </c:pt>
                <c:pt idx="172" formatCode="&quot;$&quot;#,##0">
                  <c:v>36302148</c:v>
                </c:pt>
                <c:pt idx="173" formatCode="&quot;$&quot;#,##0">
                  <c:v>36513207</c:v>
                </c:pt>
                <c:pt idx="174" formatCode="&quot;$&quot;#,##0">
                  <c:v>36724266</c:v>
                </c:pt>
                <c:pt idx="175" formatCode="&quot;$&quot;#,##0">
                  <c:v>36935325</c:v>
                </c:pt>
                <c:pt idx="176" formatCode="&quot;$&quot;#,##0">
                  <c:v>37146384</c:v>
                </c:pt>
                <c:pt idx="177" formatCode="&quot;$&quot;#,##0">
                  <c:v>37357443</c:v>
                </c:pt>
                <c:pt idx="178" formatCode="&quot;$&quot;#,##0">
                  <c:v>37568502</c:v>
                </c:pt>
                <c:pt idx="179" formatCode="&quot;$&quot;#,##0">
                  <c:v>37779561</c:v>
                </c:pt>
                <c:pt idx="180" formatCode="&quot;$&quot;#,##0">
                  <c:v>37990620</c:v>
                </c:pt>
                <c:pt idx="181" formatCode="&quot;$&quot;#,##0">
                  <c:v>38201679</c:v>
                </c:pt>
                <c:pt idx="182" formatCode="&quot;$&quot;#,##0">
                  <c:v>38412738</c:v>
                </c:pt>
                <c:pt idx="183" formatCode="&quot;$&quot;#,##0">
                  <c:v>38623797</c:v>
                </c:pt>
                <c:pt idx="184" formatCode="&quot;$&quot;#,##0">
                  <c:v>38834856</c:v>
                </c:pt>
                <c:pt idx="185" formatCode="&quot;$&quot;#,##0">
                  <c:v>39045915</c:v>
                </c:pt>
                <c:pt idx="186" formatCode="&quot;$&quot;#,##0">
                  <c:v>39256974</c:v>
                </c:pt>
                <c:pt idx="187" formatCode="&quot;$&quot;#,##0">
                  <c:v>39468033</c:v>
                </c:pt>
                <c:pt idx="188" formatCode="&quot;$&quot;#,##0">
                  <c:v>39679092</c:v>
                </c:pt>
                <c:pt idx="189" formatCode="&quot;$&quot;#,##0">
                  <c:v>39890151</c:v>
                </c:pt>
                <c:pt idx="190" formatCode="&quot;$&quot;#,##0">
                  <c:v>40101210</c:v>
                </c:pt>
                <c:pt idx="191" formatCode="&quot;$&quot;#,##0">
                  <c:v>40312269</c:v>
                </c:pt>
                <c:pt idx="192" formatCode="&quot;$&quot;#,##0">
                  <c:v>40523328</c:v>
                </c:pt>
                <c:pt idx="193" formatCode="&quot;$&quot;#,##0">
                  <c:v>40734387</c:v>
                </c:pt>
                <c:pt idx="194" formatCode="&quot;$&quot;#,##0">
                  <c:v>40945446</c:v>
                </c:pt>
                <c:pt idx="195" formatCode="&quot;$&quot;#,##0">
                  <c:v>41156505</c:v>
                </c:pt>
                <c:pt idx="196" formatCode="&quot;$&quot;#,##0">
                  <c:v>41367564</c:v>
                </c:pt>
                <c:pt idx="197" formatCode="&quot;$&quot;#,##0">
                  <c:v>41578623</c:v>
                </c:pt>
                <c:pt idx="198" formatCode="&quot;$&quot;#,##0">
                  <c:v>41789682</c:v>
                </c:pt>
                <c:pt idx="199" formatCode="&quot;$&quot;#,##0">
                  <c:v>42000741</c:v>
                </c:pt>
                <c:pt idx="200" formatCode="&quot;$&quot;#,##0">
                  <c:v>42211800</c:v>
                </c:pt>
                <c:pt idx="201" formatCode="&quot;$&quot;#,##0">
                  <c:v>42422859</c:v>
                </c:pt>
                <c:pt idx="202" formatCode="&quot;$&quot;#,##0">
                  <c:v>42633918</c:v>
                </c:pt>
                <c:pt idx="203" formatCode="&quot;$&quot;#,##0">
                  <c:v>42844977</c:v>
                </c:pt>
                <c:pt idx="204" formatCode="&quot;$&quot;#,##0">
                  <c:v>43056036</c:v>
                </c:pt>
                <c:pt idx="205" formatCode="&quot;$&quot;#,##0">
                  <c:v>43267095</c:v>
                </c:pt>
                <c:pt idx="206" formatCode="&quot;$&quot;#,##0">
                  <c:v>43478154</c:v>
                </c:pt>
                <c:pt idx="207" formatCode="&quot;$&quot;#,##0">
                  <c:v>43689213</c:v>
                </c:pt>
                <c:pt idx="208" formatCode="&quot;$&quot;#,##0">
                  <c:v>43900272</c:v>
                </c:pt>
                <c:pt idx="209" formatCode="&quot;$&quot;#,##0">
                  <c:v>44111331</c:v>
                </c:pt>
                <c:pt idx="210" formatCode="&quot;$&quot;#,##0">
                  <c:v>44322390</c:v>
                </c:pt>
                <c:pt idx="211" formatCode="&quot;$&quot;#,##0">
                  <c:v>44533449</c:v>
                </c:pt>
                <c:pt idx="212" formatCode="&quot;$&quot;#,##0">
                  <c:v>44744508</c:v>
                </c:pt>
                <c:pt idx="213" formatCode="&quot;$&quot;#,##0">
                  <c:v>44955567</c:v>
                </c:pt>
                <c:pt idx="214" formatCode="&quot;$&quot;#,##0">
                  <c:v>45166626</c:v>
                </c:pt>
                <c:pt idx="215" formatCode="&quot;$&quot;#,##0">
                  <c:v>45377685</c:v>
                </c:pt>
                <c:pt idx="216" formatCode="&quot;$&quot;#,##0">
                  <c:v>45588744</c:v>
                </c:pt>
                <c:pt idx="217" formatCode="&quot;$&quot;#,##0">
                  <c:v>45799803</c:v>
                </c:pt>
                <c:pt idx="218" formatCode="&quot;$&quot;#,##0">
                  <c:v>46010862</c:v>
                </c:pt>
                <c:pt idx="219" formatCode="&quot;$&quot;#,##0">
                  <c:v>46221921</c:v>
                </c:pt>
                <c:pt idx="220" formatCode="&quot;$&quot;#,##0">
                  <c:v>46432980</c:v>
                </c:pt>
                <c:pt idx="221" formatCode="&quot;$&quot;#,##0">
                  <c:v>46644039</c:v>
                </c:pt>
                <c:pt idx="222" formatCode="&quot;$&quot;#,##0">
                  <c:v>46855098</c:v>
                </c:pt>
                <c:pt idx="223" formatCode="&quot;$&quot;#,##0">
                  <c:v>47066157</c:v>
                </c:pt>
                <c:pt idx="224" formatCode="&quot;$&quot;#,##0">
                  <c:v>47277216</c:v>
                </c:pt>
                <c:pt idx="225" formatCode="&quot;$&quot;#,##0">
                  <c:v>47488275</c:v>
                </c:pt>
                <c:pt idx="226" formatCode="&quot;$&quot;#,##0">
                  <c:v>47699334</c:v>
                </c:pt>
                <c:pt idx="227" formatCode="&quot;$&quot;#,##0">
                  <c:v>47910393</c:v>
                </c:pt>
                <c:pt idx="228" formatCode="&quot;$&quot;#,##0">
                  <c:v>48121452</c:v>
                </c:pt>
                <c:pt idx="229" formatCode="&quot;$&quot;#,##0">
                  <c:v>48332511</c:v>
                </c:pt>
                <c:pt idx="230" formatCode="&quot;$&quot;#,##0">
                  <c:v>48543570</c:v>
                </c:pt>
                <c:pt idx="231" formatCode="&quot;$&quot;#,##0">
                  <c:v>48754629</c:v>
                </c:pt>
                <c:pt idx="232" formatCode="&quot;$&quot;#,##0">
                  <c:v>48965688</c:v>
                </c:pt>
                <c:pt idx="233" formatCode="&quot;$&quot;#,##0">
                  <c:v>49176747</c:v>
                </c:pt>
                <c:pt idx="234" formatCode="&quot;$&quot;#,##0">
                  <c:v>49387806</c:v>
                </c:pt>
                <c:pt idx="235" formatCode="&quot;$&quot;#,##0">
                  <c:v>49598865</c:v>
                </c:pt>
                <c:pt idx="236" formatCode="&quot;$&quot;#,##0">
                  <c:v>49809924</c:v>
                </c:pt>
                <c:pt idx="237" formatCode="&quot;$&quot;#,##0">
                  <c:v>50020983</c:v>
                </c:pt>
                <c:pt idx="238" formatCode="&quot;$&quot;#,##0">
                  <c:v>50232042</c:v>
                </c:pt>
                <c:pt idx="239" formatCode="&quot;$&quot;#,##0">
                  <c:v>50443101</c:v>
                </c:pt>
                <c:pt idx="240" formatCode="&quot;$&quot;#,##0">
                  <c:v>50654160</c:v>
                </c:pt>
                <c:pt idx="241" formatCode="&quot;$&quot;#,##0">
                  <c:v>50865219</c:v>
                </c:pt>
                <c:pt idx="242" formatCode="&quot;$&quot;#,##0">
                  <c:v>51076278</c:v>
                </c:pt>
                <c:pt idx="243" formatCode="&quot;$&quot;#,##0">
                  <c:v>51287337</c:v>
                </c:pt>
                <c:pt idx="244" formatCode="&quot;$&quot;#,##0">
                  <c:v>51498396</c:v>
                </c:pt>
                <c:pt idx="245" formatCode="&quot;$&quot;#,##0">
                  <c:v>51709455</c:v>
                </c:pt>
                <c:pt idx="246" formatCode="&quot;$&quot;#,##0">
                  <c:v>51920514</c:v>
                </c:pt>
                <c:pt idx="247" formatCode="&quot;$&quot;#,##0">
                  <c:v>52131573</c:v>
                </c:pt>
                <c:pt idx="248" formatCode="&quot;$&quot;#,##0">
                  <c:v>52342632</c:v>
                </c:pt>
                <c:pt idx="249" formatCode="&quot;$&quot;#,##0">
                  <c:v>52553691</c:v>
                </c:pt>
                <c:pt idx="250" formatCode="&quot;$&quot;#,##0">
                  <c:v>52764750</c:v>
                </c:pt>
                <c:pt idx="251" formatCode="&quot;$&quot;#,##0">
                  <c:v>52975809</c:v>
                </c:pt>
                <c:pt idx="252" formatCode="&quot;$&quot;#,##0">
                  <c:v>53186868</c:v>
                </c:pt>
                <c:pt idx="253" formatCode="&quot;$&quot;#,##0">
                  <c:v>53397927</c:v>
                </c:pt>
                <c:pt idx="254" formatCode="&quot;$&quot;#,##0">
                  <c:v>53608986</c:v>
                </c:pt>
                <c:pt idx="255" formatCode="&quot;$&quot;#,##0">
                  <c:v>53820045</c:v>
                </c:pt>
                <c:pt idx="256" formatCode="&quot;$&quot;#,##0">
                  <c:v>54031104</c:v>
                </c:pt>
                <c:pt idx="257" formatCode="&quot;$&quot;#,##0">
                  <c:v>54242163</c:v>
                </c:pt>
                <c:pt idx="258" formatCode="&quot;$&quot;#,##0">
                  <c:v>54453222</c:v>
                </c:pt>
                <c:pt idx="259" formatCode="&quot;$&quot;#,##0">
                  <c:v>54664281</c:v>
                </c:pt>
                <c:pt idx="260" formatCode="&quot;$&quot;#,##0">
                  <c:v>54875340</c:v>
                </c:pt>
                <c:pt idx="261" formatCode="&quot;$&quot;#,##0">
                  <c:v>55086399</c:v>
                </c:pt>
                <c:pt idx="262" formatCode="&quot;$&quot;#,##0">
                  <c:v>55297458</c:v>
                </c:pt>
                <c:pt idx="263" formatCode="&quot;$&quot;#,##0">
                  <c:v>55508517</c:v>
                </c:pt>
                <c:pt idx="264" formatCode="&quot;$&quot;#,##0">
                  <c:v>55719576</c:v>
                </c:pt>
                <c:pt idx="265" formatCode="&quot;$&quot;#,##0">
                  <c:v>55930635</c:v>
                </c:pt>
                <c:pt idx="266" formatCode="&quot;$&quot;#,##0">
                  <c:v>56141694</c:v>
                </c:pt>
                <c:pt idx="267" formatCode="&quot;$&quot;#,##0">
                  <c:v>56352753</c:v>
                </c:pt>
                <c:pt idx="268" formatCode="&quot;$&quot;#,##0">
                  <c:v>56563812</c:v>
                </c:pt>
                <c:pt idx="269" formatCode="&quot;$&quot;#,##0">
                  <c:v>56774871</c:v>
                </c:pt>
                <c:pt idx="270" formatCode="&quot;$&quot;#,##0">
                  <c:v>56985930</c:v>
                </c:pt>
                <c:pt idx="271" formatCode="&quot;$&quot;#,##0">
                  <c:v>57196989</c:v>
                </c:pt>
                <c:pt idx="272" formatCode="&quot;$&quot;#,##0">
                  <c:v>57408048</c:v>
                </c:pt>
                <c:pt idx="273" formatCode="&quot;$&quot;#,##0">
                  <c:v>57619107</c:v>
                </c:pt>
                <c:pt idx="274" formatCode="&quot;$&quot;#,##0">
                  <c:v>57830166</c:v>
                </c:pt>
                <c:pt idx="275" formatCode="&quot;$&quot;#,##0">
                  <c:v>58041225</c:v>
                </c:pt>
                <c:pt idx="276" formatCode="&quot;$&quot;#,##0">
                  <c:v>58252284</c:v>
                </c:pt>
                <c:pt idx="277" formatCode="&quot;$&quot;#,##0">
                  <c:v>58463343</c:v>
                </c:pt>
                <c:pt idx="278" formatCode="&quot;$&quot;#,##0">
                  <c:v>58674402</c:v>
                </c:pt>
                <c:pt idx="279" formatCode="&quot;$&quot;#,##0">
                  <c:v>58885461</c:v>
                </c:pt>
                <c:pt idx="280" formatCode="&quot;$&quot;#,##0">
                  <c:v>59096520</c:v>
                </c:pt>
                <c:pt idx="281" formatCode="&quot;$&quot;#,##0">
                  <c:v>59307579</c:v>
                </c:pt>
                <c:pt idx="282" formatCode="&quot;$&quot;#,##0">
                  <c:v>59518638</c:v>
                </c:pt>
                <c:pt idx="283" formatCode="&quot;$&quot;#,##0">
                  <c:v>59729697</c:v>
                </c:pt>
                <c:pt idx="284" formatCode="&quot;$&quot;#,##0">
                  <c:v>59940756</c:v>
                </c:pt>
                <c:pt idx="285" formatCode="&quot;$&quot;#,##0">
                  <c:v>60151815</c:v>
                </c:pt>
                <c:pt idx="286" formatCode="&quot;$&quot;#,##0">
                  <c:v>60362874</c:v>
                </c:pt>
                <c:pt idx="287" formatCode="&quot;$&quot;#,##0">
                  <c:v>60573933</c:v>
                </c:pt>
                <c:pt idx="288" formatCode="&quot;$&quot;#,##0">
                  <c:v>60784992</c:v>
                </c:pt>
                <c:pt idx="289" formatCode="&quot;$&quot;#,##0">
                  <c:v>60996051</c:v>
                </c:pt>
                <c:pt idx="290" formatCode="&quot;$&quot;#,##0">
                  <c:v>61207110</c:v>
                </c:pt>
              </c:numCache>
            </c:numRef>
          </c:val>
        </c:ser>
        <c:dLbls>
          <c:showLegendKey val="0"/>
          <c:showVal val="0"/>
          <c:showCatName val="0"/>
          <c:showSerName val="0"/>
          <c:showPercent val="0"/>
          <c:showBubbleSize val="0"/>
        </c:dLbls>
        <c:axId val="333997192"/>
        <c:axId val="334001112"/>
      </c:areaChart>
      <c:catAx>
        <c:axId val="333997192"/>
        <c:scaling>
          <c:orientation val="minMax"/>
        </c:scaling>
        <c:delete val="0"/>
        <c:axPos val="b"/>
        <c:title>
          <c:tx>
            <c:rich>
              <a:bodyPr/>
              <a:lstStyle/>
              <a:p>
                <a:pPr>
                  <a:defRPr/>
                </a:pPr>
                <a:r>
                  <a:rPr lang="en-US"/>
                  <a:t>Number of Youth in 2011 Cohort</a:t>
                </a:r>
              </a:p>
            </c:rich>
          </c:tx>
          <c:overlay val="0"/>
        </c:title>
        <c:majorTickMark val="out"/>
        <c:minorTickMark val="none"/>
        <c:tickLblPos val="nextTo"/>
        <c:crossAx val="334001112"/>
        <c:crosses val="autoZero"/>
        <c:auto val="1"/>
        <c:lblAlgn val="ctr"/>
        <c:lblOffset val="100"/>
        <c:tickLblSkip val="50"/>
        <c:noMultiLvlLbl val="0"/>
      </c:catAx>
      <c:valAx>
        <c:axId val="334001112"/>
        <c:scaling>
          <c:orientation val="minMax"/>
        </c:scaling>
        <c:delete val="0"/>
        <c:axPos val="l"/>
        <c:majorGridlines/>
        <c:title>
          <c:tx>
            <c:rich>
              <a:bodyPr rot="-5400000" vert="horz"/>
              <a:lstStyle/>
              <a:p>
                <a:pPr>
                  <a:defRPr/>
                </a:pPr>
                <a:r>
                  <a:rPr lang="en-US"/>
                  <a:t>Potential Savings</a:t>
                </a:r>
              </a:p>
            </c:rich>
          </c:tx>
          <c:overlay val="0"/>
        </c:title>
        <c:numFmt formatCode="&quot;$&quot;#,##0" sourceLinked="0"/>
        <c:majorTickMark val="out"/>
        <c:minorTickMark val="none"/>
        <c:tickLblPos val="nextTo"/>
        <c:crossAx val="333997192"/>
        <c:crosses val="autoZero"/>
        <c:crossBetween val="midCat"/>
        <c:dispUnits>
          <c:builtInUnit val="millions"/>
          <c:dispUnitsLbl/>
        </c:dispUnits>
      </c:valAx>
    </c:plotArea>
    <c:plotVisOnly val="1"/>
    <c:dispBlanksAs val="zero"/>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0.61018</cdr:x>
      <cdr:y>0.40311</cdr:y>
    </cdr:from>
    <cdr:to>
      <cdr:x>0.88101</cdr:x>
      <cdr:y>0.5468</cdr:y>
    </cdr:to>
    <cdr:sp macro="" textlink="">
      <cdr:nvSpPr>
        <cdr:cNvPr id="2" name="Text Box 1"/>
        <cdr:cNvSpPr txBox="1"/>
      </cdr:nvSpPr>
      <cdr:spPr>
        <a:xfrm xmlns:a="http://schemas.openxmlformats.org/drawingml/2006/main" rot="20002658">
          <a:off x="4742563" y="2073013"/>
          <a:ext cx="2104999" cy="7389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chemeClr val="bg1"/>
              </a:solidFill>
            </a:rPr>
            <a:t>Height of </a:t>
          </a:r>
          <a:r>
            <a:rPr lang="en-US" sz="1200" dirty="0">
              <a:solidFill>
                <a:schemeClr val="bg1"/>
              </a:solidFill>
            </a:rPr>
            <a:t>line increases by</a:t>
          </a:r>
        </a:p>
        <a:p xmlns:a="http://schemas.openxmlformats.org/drawingml/2006/main">
          <a:r>
            <a:rPr lang="en-US" sz="1200" dirty="0">
              <a:solidFill>
                <a:schemeClr val="bg1"/>
              </a:solidFill>
            </a:rPr>
            <a:t>$211,059 for each youth</a:t>
          </a:r>
        </a:p>
        <a:p xmlns:a="http://schemas.openxmlformats.org/drawingml/2006/main">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0.61018</cdr:x>
      <cdr:y>0.40311</cdr:y>
    </cdr:from>
    <cdr:to>
      <cdr:x>0.88101</cdr:x>
      <cdr:y>0.5468</cdr:y>
    </cdr:to>
    <cdr:sp macro="" textlink="">
      <cdr:nvSpPr>
        <cdr:cNvPr id="2" name="Text Box 1"/>
        <cdr:cNvSpPr txBox="1"/>
      </cdr:nvSpPr>
      <cdr:spPr>
        <a:xfrm xmlns:a="http://schemas.openxmlformats.org/drawingml/2006/main" rot="20002658">
          <a:off x="4742563" y="2073013"/>
          <a:ext cx="2104999" cy="7389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chemeClr val="bg1"/>
              </a:solidFill>
            </a:rPr>
            <a:t>Height of </a:t>
          </a:r>
          <a:r>
            <a:rPr lang="en-US" sz="1200" dirty="0">
              <a:solidFill>
                <a:schemeClr val="bg1"/>
              </a:solidFill>
            </a:rPr>
            <a:t>line increases by</a:t>
          </a:r>
        </a:p>
        <a:p xmlns:a="http://schemas.openxmlformats.org/drawingml/2006/main">
          <a:r>
            <a:rPr lang="en-US" sz="1200" dirty="0">
              <a:solidFill>
                <a:schemeClr val="bg1"/>
              </a:solidFill>
            </a:rPr>
            <a:t>$211,059 for each youth</a:t>
          </a:r>
        </a:p>
        <a:p xmlns:a="http://schemas.openxmlformats.org/drawingml/2006/main">
          <a:endParaRPr lang="en-US" sz="1800" dirty="0"/>
        </a:p>
      </cdr:txBody>
    </cdr:sp>
  </cdr:relSizeAnchor>
  <cdr:relSizeAnchor xmlns:cdr="http://schemas.openxmlformats.org/drawingml/2006/chartDrawing">
    <cdr:from>
      <cdr:x>0.125</cdr:x>
      <cdr:y>0.1826</cdr:y>
    </cdr:from>
    <cdr:to>
      <cdr:x>0.14583</cdr:x>
      <cdr:y>0.82861</cdr:y>
    </cdr:to>
    <cdr:sp macro="" textlink="">
      <cdr:nvSpPr>
        <cdr:cNvPr id="3" name="Bent Arrow 2"/>
        <cdr:cNvSpPr/>
      </cdr:nvSpPr>
      <cdr:spPr>
        <a:xfrm xmlns:a="http://schemas.openxmlformats.org/drawingml/2006/main">
          <a:off x="685800" y="613833"/>
          <a:ext cx="114300" cy="2171700"/>
        </a:xfrm>
        <a:prstGeom xmlns:a="http://schemas.openxmlformats.org/drawingml/2006/main" prst="ben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sp>
  </cdr:relSizeAnchor>
  <cdr:relSizeAnchor xmlns:cdr="http://schemas.openxmlformats.org/drawingml/2006/chartDrawing">
    <cdr:from>
      <cdr:x>0.14583</cdr:x>
      <cdr:y>0.2846</cdr:y>
    </cdr:from>
    <cdr:to>
      <cdr:x>0.16667</cdr:x>
      <cdr:y>0.79461</cdr:y>
    </cdr:to>
    <cdr:sp macro="" textlink="">
      <cdr:nvSpPr>
        <cdr:cNvPr id="4" name="Bent Arrow 3"/>
        <cdr:cNvSpPr/>
      </cdr:nvSpPr>
      <cdr:spPr>
        <a:xfrm xmlns:a="http://schemas.openxmlformats.org/drawingml/2006/main">
          <a:off x="800100" y="956733"/>
          <a:ext cx="114300" cy="1714500"/>
        </a:xfrm>
        <a:prstGeom xmlns:a="http://schemas.openxmlformats.org/drawingml/2006/main" prst="ben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sp>
  </cdr:relSizeAnchor>
  <cdr:relSizeAnchor xmlns:cdr="http://schemas.openxmlformats.org/drawingml/2006/chartDrawing">
    <cdr:from>
      <cdr:x>0.16667</cdr:x>
      <cdr:y>0.3866</cdr:y>
    </cdr:from>
    <cdr:to>
      <cdr:x>0.1875</cdr:x>
      <cdr:y>0.76061</cdr:y>
    </cdr:to>
    <cdr:sp macro="" textlink="">
      <cdr:nvSpPr>
        <cdr:cNvPr id="5" name="Bent Arrow 4"/>
        <cdr:cNvSpPr/>
      </cdr:nvSpPr>
      <cdr:spPr>
        <a:xfrm xmlns:a="http://schemas.openxmlformats.org/drawingml/2006/main">
          <a:off x="914400" y="1299633"/>
          <a:ext cx="114300" cy="1257300"/>
        </a:xfrm>
        <a:prstGeom xmlns:a="http://schemas.openxmlformats.org/drawingml/2006/main" prst="ben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sp>
  </cdr:relSizeAnchor>
  <cdr:relSizeAnchor xmlns:cdr="http://schemas.openxmlformats.org/drawingml/2006/chartDrawing">
    <cdr:from>
      <cdr:x>0.20833</cdr:x>
      <cdr:y>0.4886</cdr:y>
    </cdr:from>
    <cdr:to>
      <cdr:x>0.22917</cdr:x>
      <cdr:y>0.72661</cdr:y>
    </cdr:to>
    <cdr:sp macro="" textlink="">
      <cdr:nvSpPr>
        <cdr:cNvPr id="6" name="Bent Arrow 5"/>
        <cdr:cNvSpPr/>
      </cdr:nvSpPr>
      <cdr:spPr>
        <a:xfrm xmlns:a="http://schemas.openxmlformats.org/drawingml/2006/main">
          <a:off x="1143000" y="1642533"/>
          <a:ext cx="114300" cy="800100"/>
        </a:xfrm>
        <a:prstGeom xmlns:a="http://schemas.openxmlformats.org/drawingml/2006/main" prst="ben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sp>
  </cdr:relSizeAnchor>
  <cdr:relSizeAnchor xmlns:cdr="http://schemas.openxmlformats.org/drawingml/2006/chartDrawing">
    <cdr:from>
      <cdr:x>0.14583</cdr:x>
      <cdr:y>0.1486</cdr:y>
    </cdr:from>
    <cdr:to>
      <cdr:x>0.76471</cdr:x>
      <cdr:y>0.23708</cdr:y>
    </cdr:to>
    <cdr:sp macro="" textlink="">
      <cdr:nvSpPr>
        <cdr:cNvPr id="7" name="Text Box 6"/>
        <cdr:cNvSpPr txBox="1"/>
      </cdr:nvSpPr>
      <cdr:spPr>
        <a:xfrm xmlns:a="http://schemas.openxmlformats.org/drawingml/2006/main">
          <a:off x="1133449" y="764183"/>
          <a:ext cx="4810151" cy="4550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200" b="1" dirty="0"/>
            <a:t>22 (1.5%) self-sufficient</a:t>
          </a:r>
          <a:r>
            <a:rPr lang="en-US" sz="1200" b="1" baseline="0" dirty="0"/>
            <a:t> youth cover annual cost of all transformative services</a:t>
          </a:r>
          <a:endParaRPr lang="en-US" sz="1200" b="1" dirty="0"/>
        </a:p>
        <a:p xmlns:a="http://schemas.openxmlformats.org/drawingml/2006/main">
          <a:endParaRPr lang="en-US" sz="1100" dirty="0"/>
        </a:p>
      </cdr:txBody>
    </cdr:sp>
  </cdr:relSizeAnchor>
  <cdr:relSizeAnchor xmlns:cdr="http://schemas.openxmlformats.org/drawingml/2006/chartDrawing">
    <cdr:from>
      <cdr:x>0.16667</cdr:x>
      <cdr:y>0.2506</cdr:y>
    </cdr:from>
    <cdr:to>
      <cdr:x>0.7451</cdr:x>
      <cdr:y>0.3526</cdr:y>
    </cdr:to>
    <cdr:sp macro="" textlink="">
      <cdr:nvSpPr>
        <cdr:cNvPr id="8" name="Text Box 7"/>
        <cdr:cNvSpPr txBox="1"/>
      </cdr:nvSpPr>
      <cdr:spPr>
        <a:xfrm xmlns:a="http://schemas.openxmlformats.org/drawingml/2006/main">
          <a:off x="1295426" y="1288723"/>
          <a:ext cx="4495774" cy="5245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200" b="1" dirty="0"/>
            <a:t>39 (2.7%) self-sufficient</a:t>
          </a:r>
          <a:r>
            <a:rPr lang="en-US" sz="1200" b="1" baseline="0" dirty="0"/>
            <a:t> youth cover annual cost of all transformative and housing services</a:t>
          </a:r>
          <a:endParaRPr lang="en-US" sz="1200" b="1" dirty="0"/>
        </a:p>
      </cdr:txBody>
    </cdr:sp>
  </cdr:relSizeAnchor>
  <cdr:relSizeAnchor xmlns:cdr="http://schemas.openxmlformats.org/drawingml/2006/chartDrawing">
    <cdr:from>
      <cdr:x>0.1875</cdr:x>
      <cdr:y>0.3526</cdr:y>
    </cdr:from>
    <cdr:to>
      <cdr:x>0.66667</cdr:x>
      <cdr:y>0.4546</cdr:y>
    </cdr:to>
    <cdr:sp macro="" textlink="">
      <cdr:nvSpPr>
        <cdr:cNvPr id="9" name="Text Box 8"/>
        <cdr:cNvSpPr txBox="1"/>
      </cdr:nvSpPr>
      <cdr:spPr>
        <a:xfrm xmlns:a="http://schemas.openxmlformats.org/drawingml/2006/main">
          <a:off x="1028700" y="1185333"/>
          <a:ext cx="26289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200" b="1" dirty="0"/>
            <a:t>89 (6.1%) self-sufficient</a:t>
          </a:r>
          <a:r>
            <a:rPr lang="en-US" sz="1200" b="1" baseline="0" dirty="0"/>
            <a:t> youth cover annual cost of all transformative, housing and basic services</a:t>
          </a:r>
          <a:endParaRPr lang="en-US" sz="1200" b="1" dirty="0"/>
        </a:p>
        <a:p xmlns:a="http://schemas.openxmlformats.org/drawingml/2006/main">
          <a:endParaRPr lang="en-US" sz="900" dirty="0"/>
        </a:p>
      </cdr:txBody>
    </cdr:sp>
  </cdr:relSizeAnchor>
  <cdr:relSizeAnchor xmlns:cdr="http://schemas.openxmlformats.org/drawingml/2006/chartDrawing">
    <cdr:from>
      <cdr:x>0.22917</cdr:x>
      <cdr:y>0.4546</cdr:y>
    </cdr:from>
    <cdr:to>
      <cdr:x>0.52083</cdr:x>
      <cdr:y>0.69135</cdr:y>
    </cdr:to>
    <cdr:sp macro="" textlink="">
      <cdr:nvSpPr>
        <cdr:cNvPr id="10" name="Text Box 9"/>
        <cdr:cNvSpPr txBox="1"/>
      </cdr:nvSpPr>
      <cdr:spPr>
        <a:xfrm xmlns:a="http://schemas.openxmlformats.org/drawingml/2006/main">
          <a:off x="1257300" y="1528232"/>
          <a:ext cx="1600200" cy="7958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200" b="1" dirty="0"/>
            <a:t>290 (20%) self-sufficient</a:t>
          </a:r>
          <a:r>
            <a:rPr lang="en-US" sz="1200" b="1" baseline="0" dirty="0"/>
            <a:t> youth would generate $42 million savings to taxpayers, </a:t>
          </a:r>
          <a:r>
            <a:rPr lang="en-US" sz="1200" b="1" baseline="0" dirty="0" smtClean="0"/>
            <a:t>above the </a:t>
          </a:r>
          <a:r>
            <a:rPr lang="en-US" sz="1200" b="1" baseline="0" dirty="0"/>
            <a:t>annual </a:t>
          </a:r>
          <a:r>
            <a:rPr lang="en-US" sz="1200" b="1" baseline="0" dirty="0" smtClean="0"/>
            <a:t>cost</a:t>
          </a:r>
          <a:r>
            <a:rPr lang="en-US" sz="1200" b="1" dirty="0" smtClean="0"/>
            <a:t> </a:t>
          </a:r>
          <a:r>
            <a:rPr lang="en-US" sz="1200" b="1" baseline="0" dirty="0" smtClean="0"/>
            <a:t>of</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200" b="1" dirty="0"/>
            <a:t>a</a:t>
          </a:r>
          <a:r>
            <a:rPr lang="en-US" sz="1200" b="1" baseline="0" dirty="0" smtClean="0"/>
            <a:t>ll</a:t>
          </a:r>
          <a:r>
            <a:rPr lang="en-US" sz="1200" b="1" dirty="0" smtClean="0"/>
            <a:t> </a:t>
          </a:r>
          <a:r>
            <a:rPr lang="en-US" sz="1200" b="1" baseline="0" dirty="0" smtClean="0"/>
            <a:t>services</a:t>
          </a:r>
          <a:endParaRPr lang="en-US" sz="1200" b="1" dirty="0"/>
        </a:p>
        <a:p xmlns:a="http://schemas.openxmlformats.org/drawingml/2006/main">
          <a:endParaRPr lang="en-US" sz="9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8C148350-D69D-D743-B056-B1F6E920C047}" type="slidenum">
              <a:rPr lang="en-US" altLang="en-US"/>
              <a:pPr/>
              <a:t>‹#›</a:t>
            </a:fld>
            <a:endParaRPr lang="en-US"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B59AD10-1F24-DD46-9B40-5742CEC76544}" type="slidenum">
              <a:rPr lang="en-US" altLang="en-US" sz="1200"/>
              <a:pPr/>
              <a:t>1</a:t>
            </a:fld>
            <a:endParaRPr lang="en-US" altLang="en-US" sz="1200"/>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altLang="en-US" sz="1200" baseline="0" dirty="0" smtClean="0">
                <a:ea typeface="ＭＳ Ｐゴシック" charset="-128"/>
              </a:rPr>
              <a:t>To begin, I’d like to acknowledge my co-author Andrea </a:t>
            </a:r>
            <a:r>
              <a:rPr lang="en-US" altLang="en-US" sz="1200" baseline="0" dirty="0" err="1" smtClean="0">
                <a:ea typeface="ＭＳ Ｐゴシック" charset="-128"/>
              </a:rPr>
              <a:t>Lubov</a:t>
            </a:r>
            <a:r>
              <a:rPr lang="en-US" altLang="en-US" sz="1200" baseline="0" dirty="0" smtClean="0">
                <a:ea typeface="ＭＳ Ｐゴシック" charset="-128"/>
              </a:rPr>
              <a:t>, and thank the </a:t>
            </a:r>
            <a:r>
              <a:rPr lang="en-US" altLang="en-US" sz="1200" baseline="0" dirty="0" err="1" smtClean="0">
                <a:ea typeface="ＭＳ Ｐゴシック" charset="-128"/>
              </a:rPr>
              <a:t>YouthLink</a:t>
            </a:r>
            <a:r>
              <a:rPr lang="en-US" altLang="en-US" sz="1200" baseline="0" dirty="0" smtClean="0">
                <a:ea typeface="ＭＳ Ｐゴシック" charset="-128"/>
              </a:rPr>
              <a:t> board and staff, our advisory group, and the many people and organizations who contributed data and expertise to our work.  They are all identified in the full report, available at </a:t>
            </a:r>
            <a:r>
              <a:rPr lang="en-US" sz="1200" dirty="0" err="1" smtClean="0">
                <a:solidFill>
                  <a:srgbClr val="3366FF"/>
                </a:solidFill>
              </a:rPr>
              <a:t>youthlinkmn.org</a:t>
            </a:r>
            <a:r>
              <a:rPr lang="en-US" sz="1200" dirty="0" smtClean="0">
                <a:solidFill>
                  <a:srgbClr val="3366FF"/>
                </a:solidFill>
              </a:rPr>
              <a:t>/the-cost-of-homelessness/</a:t>
            </a:r>
            <a:endParaRPr lang="en-US" altLang="en-US" sz="1200" baseline="0" dirty="0" smtClean="0">
              <a:ea typeface="ＭＳ Ｐゴシック" charset="-128"/>
            </a:endParaRPr>
          </a:p>
          <a:p>
            <a:pPr marL="171450" lvl="0" indent="-171450" eaLnBrk="1" hangingPunct="1">
              <a:buFont typeface="Arial"/>
              <a:buChar char="•"/>
            </a:pPr>
            <a:r>
              <a:rPr lang="en-US" altLang="en-US" sz="1200" baseline="0" dirty="0" smtClean="0">
                <a:ea typeface="ＭＳ Ｐゴシック" charset="-128"/>
              </a:rPr>
              <a:t>I would like to acknowledge our funders:</a:t>
            </a:r>
          </a:p>
          <a:p>
            <a:pPr lvl="1"/>
            <a:r>
              <a:rPr lang="en-US" sz="1200" dirty="0" smtClean="0"/>
              <a:t>Otto Bremer Foundation</a:t>
            </a:r>
          </a:p>
          <a:p>
            <a:pPr lvl="1"/>
            <a:r>
              <a:rPr lang="en-US" sz="1200" dirty="0" smtClean="0"/>
              <a:t>Hearst Foundations</a:t>
            </a:r>
          </a:p>
          <a:p>
            <a:pPr lvl="1"/>
            <a:r>
              <a:rPr lang="en-US" sz="1200" dirty="0" smtClean="0"/>
              <a:t>Blue Cross and Blue Shield of Minnesota Foundation</a:t>
            </a:r>
          </a:p>
        </p:txBody>
      </p:sp>
    </p:spTree>
    <p:extLst>
      <p:ext uri="{BB962C8B-B14F-4D97-AF65-F5344CB8AC3E}">
        <p14:creationId xmlns:p14="http://schemas.microsoft.com/office/powerpoint/2010/main" val="8469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from the</a:t>
            </a:r>
            <a:r>
              <a:rPr lang="en-US" baseline="0" dirty="0" smtClean="0"/>
              <a:t> full study summarizes the welfare transfer payment to the cohort.  We looked at General Assistance, SNAP and MFIP, Minnesota’s welfare program.  We found that the cohort used $6.3 million in these benefits.</a:t>
            </a:r>
            <a:endParaRPr lang="en-US" dirty="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10</a:t>
            </a:fld>
            <a:endParaRPr lang="en-US" altLang="en-US"/>
          </a:p>
        </p:txBody>
      </p:sp>
    </p:spTree>
    <p:extLst>
      <p:ext uri="{BB962C8B-B14F-4D97-AF65-F5344CB8AC3E}">
        <p14:creationId xmlns:p14="http://schemas.microsoft.com/office/powerpoint/2010/main" val="122301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buFont typeface="Arial"/>
              <a:buNone/>
            </a:pPr>
            <a:r>
              <a:rPr lang="en-US" altLang="en-US" baseline="0" dirty="0" smtClean="0">
                <a:ea typeface="ＭＳ Ｐゴシック" charset="-128"/>
              </a:rPr>
              <a:t>That’s the total that landed in our table for this category of costs, and we filled this table out in the same way.</a:t>
            </a:r>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11</a:t>
            </a:fld>
            <a:endParaRPr lang="en-US" altLang="en-US"/>
          </a:p>
        </p:txBody>
      </p:sp>
    </p:spTree>
    <p:extLst>
      <p:ext uri="{BB962C8B-B14F-4D97-AF65-F5344CB8AC3E}">
        <p14:creationId xmlns:p14="http://schemas.microsoft.com/office/powerpoint/2010/main" val="258374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Here’s the full table.  I won’t go over this in detail, but I do want to point your attention to the largest cost drivers.  These are public expenditures for crime, welfare transfer payments, and public support for housing cohort members.</a:t>
            </a:r>
          </a:p>
          <a:p>
            <a:pPr marL="171450" indent="-171450">
              <a:buFont typeface="Arial"/>
              <a:buChar char="•"/>
            </a:pPr>
            <a:r>
              <a:rPr lang="en-US" baseline="0" dirty="0" smtClean="0"/>
              <a:t>The 2011 total for the cohort was nearly $25 million in excess fiscal costs, or an average of a little over $17,000 per cohort member.</a:t>
            </a:r>
          </a:p>
          <a:p>
            <a:pPr marL="171450" indent="-171450">
              <a:buFont typeface="Arial"/>
              <a:buChar char="•"/>
            </a:pPr>
            <a:r>
              <a:rPr lang="en-US" sz="1200" kern="1200" dirty="0" smtClean="0">
                <a:solidFill>
                  <a:schemeClr val="tx1"/>
                </a:solidFill>
                <a:effectLst/>
                <a:latin typeface="Arial" charset="0"/>
                <a:ea typeface="ＭＳ Ｐゴシック" charset="0"/>
                <a:cs typeface="ＭＳ Ｐゴシック" charset="0"/>
              </a:rPr>
              <a:t>Public support for housing contributed 14.5 percent of excess fiscal costs.</a:t>
            </a:r>
            <a:endParaRPr lang="en-US" dirty="0" smtClean="0"/>
          </a:p>
          <a:p>
            <a:pPr marL="171450" indent="-171450">
              <a:buFont typeface="Arial"/>
              <a:buChar char="•"/>
            </a:pPr>
            <a:r>
              <a:rPr lang="en-US" baseline="0" dirty="0" smtClean="0"/>
              <a:t>It is important to understand that this is the </a:t>
            </a:r>
            <a:r>
              <a:rPr lang="en-US" sz="1200" kern="1200" dirty="0" smtClean="0">
                <a:solidFill>
                  <a:schemeClr val="tx1"/>
                </a:solidFill>
                <a:effectLst/>
                <a:latin typeface="Arial" charset="0"/>
                <a:ea typeface="ＭＳ Ｐゴシック" charset="0"/>
                <a:cs typeface="ＭＳ Ｐゴシック" charset="0"/>
              </a:rPr>
              <a:t>annual amount</a:t>
            </a:r>
            <a:r>
              <a:rPr lang="en-US" sz="1200" kern="1200" baseline="0" dirty="0" smtClean="0">
                <a:solidFill>
                  <a:schemeClr val="tx1"/>
                </a:solidFill>
                <a:effectLst/>
                <a:latin typeface="Arial" charset="0"/>
                <a:ea typeface="ＭＳ Ｐゴシック" charset="0"/>
                <a:cs typeface="ＭＳ Ｐゴシック" charset="0"/>
              </a:rPr>
              <a:t> for 2011</a:t>
            </a:r>
            <a:r>
              <a:rPr lang="en-US" sz="1200" kern="1200" dirty="0" smtClean="0">
                <a:solidFill>
                  <a:schemeClr val="tx1"/>
                </a:solidFill>
                <a:effectLst/>
                <a:latin typeface="Arial" charset="0"/>
                <a:ea typeface="ＭＳ Ｐゴシック" charset="0"/>
                <a:cs typeface="ＭＳ Ｐゴシック" charset="0"/>
              </a:rPr>
              <a:t>, and these costs recur each year because each year there are a similar number of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clients in this age group, and each client can remain in this group for up to nine years, although few remain connected to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for that long. </a:t>
            </a:r>
            <a:endParaRPr lang="en-US" dirty="0" smtClean="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12</a:t>
            </a:fld>
            <a:endParaRPr lang="en-US" altLang="en-US"/>
          </a:p>
        </p:txBody>
      </p:sp>
    </p:spTree>
    <p:extLst>
      <p:ext uri="{BB962C8B-B14F-4D97-AF65-F5344CB8AC3E}">
        <p14:creationId xmlns:p14="http://schemas.microsoft.com/office/powerpoint/2010/main" val="258374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Once we established</a:t>
            </a:r>
            <a:r>
              <a:rPr lang="en-US" baseline="0" dirty="0" smtClean="0"/>
              <a:t> the estimated annual fiscal and social costs of this cohort, </a:t>
            </a:r>
            <a:r>
              <a:rPr lang="en-US" sz="1200" kern="1200" dirty="0" smtClean="0">
                <a:solidFill>
                  <a:schemeClr val="tx1"/>
                </a:solidFill>
                <a:effectLst/>
                <a:latin typeface="Arial" charset="0"/>
                <a:ea typeface="ＭＳ Ｐゴシック" charset="0"/>
                <a:cs typeface="ＭＳ Ｐゴシック" charset="0"/>
              </a:rPr>
              <a:t>we transformed the annual costs into costs over time in order to estimate the lifetime burden.  This arrow represents age in years, from 16 to 24,</a:t>
            </a:r>
            <a:r>
              <a:rPr lang="en-US" sz="1200" kern="1200" baseline="0" dirty="0" smtClean="0">
                <a:solidFill>
                  <a:schemeClr val="tx1"/>
                </a:solidFill>
                <a:effectLst/>
                <a:latin typeface="Arial" charset="0"/>
                <a:ea typeface="ＭＳ Ｐゴシック" charset="0"/>
                <a:cs typeface="ＭＳ Ｐゴシック" charset="0"/>
              </a:rPr>
              <a:t> then from 25 to 64.  I will show you these costs per person and for the entire cohort.</a:t>
            </a:r>
            <a:endParaRPr lang="en-US" sz="1200" kern="1200" dirty="0" smtClean="0">
              <a:solidFill>
                <a:schemeClr val="tx1"/>
              </a:solidFill>
              <a:effectLst/>
              <a:latin typeface="Arial" charset="0"/>
              <a:ea typeface="ＭＳ Ｐゴシック" charset="0"/>
              <a:cs typeface="ＭＳ Ｐゴシック" charset="0"/>
            </a:endParaRPr>
          </a:p>
          <a:p>
            <a:pPr marL="171450" indent="-171450">
              <a:buFont typeface="Arial"/>
              <a:buChar char="•"/>
            </a:pPr>
            <a:r>
              <a:rPr lang="en-US" sz="1200" kern="1200" dirty="0" smtClean="0">
                <a:solidFill>
                  <a:schemeClr val="tx1"/>
                </a:solidFill>
                <a:effectLst/>
                <a:latin typeface="Arial" charset="0"/>
                <a:ea typeface="ＭＳ Ｐゴシック" charset="0"/>
                <a:cs typeface="ＭＳ Ｐゴシック" charset="0"/>
              </a:rPr>
              <a:t>First,</a:t>
            </a:r>
            <a:r>
              <a:rPr lang="en-US" sz="1200" kern="1200" baseline="0" dirty="0" smtClean="0">
                <a:solidFill>
                  <a:schemeClr val="tx1"/>
                </a:solidFill>
                <a:effectLst/>
                <a:latin typeface="Arial" charset="0"/>
                <a:ea typeface="ＭＳ Ｐゴシック" charset="0"/>
                <a:cs typeface="ＭＳ Ｐゴシック" charset="0"/>
              </a:rPr>
              <a:t> w</a:t>
            </a:r>
            <a:r>
              <a:rPr lang="en-US" sz="1200" kern="1200" dirty="0" smtClean="0">
                <a:solidFill>
                  <a:schemeClr val="tx1"/>
                </a:solidFill>
                <a:effectLst/>
                <a:latin typeface="Arial" charset="0"/>
                <a:ea typeface="ＭＳ Ｐゴシック" charset="0"/>
                <a:cs typeface="ＭＳ Ｐゴシック" charset="0"/>
              </a:rPr>
              <a:t>e estimated the “immediate cost burden”  for ages 16 to 24 by calculating the present value of the stream of five years of annual costs using a discount rate of 3.5 percent.  We calculated the stream of costs for five years because that is the average amount that any current, specific youth will likely be a cohort member. </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Based on the estimated annual totals I just showed you, the immediate fiscal 5-year excess costs for the cohort are $112.4</a:t>
            </a:r>
            <a:r>
              <a:rPr lang="en-US" sz="1200" kern="1200" baseline="0" dirty="0" smtClean="0">
                <a:solidFill>
                  <a:schemeClr val="tx1"/>
                </a:solidFill>
                <a:effectLst/>
                <a:latin typeface="Arial" charset="0"/>
                <a:ea typeface="ＭＳ Ｐゴシック" charset="0"/>
                <a:cs typeface="ＭＳ Ｐゴシック" charset="0"/>
              </a:rPr>
              <a:t> million, or</a:t>
            </a:r>
            <a:r>
              <a:rPr lang="en-US" sz="1200" kern="1200" dirty="0" smtClean="0">
                <a:solidFill>
                  <a:schemeClr val="tx1"/>
                </a:solidFill>
                <a:effectLst/>
                <a:latin typeface="Arial" charset="0"/>
                <a:ea typeface="ＭＳ Ｐゴシック" charset="0"/>
                <a:cs typeface="ＭＳ Ｐゴシック" charset="0"/>
              </a:rPr>
              <a:t> $77,400, per person.</a:t>
            </a:r>
            <a:r>
              <a:rPr lang="en-US" sz="1200" kern="1200" baseline="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These amounts represent the economic burden of the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2011 cohort over the 16-24 age range.</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Directly estimating the long-term (ages 25-64) costs of disconnection is challenging and was beyond the scope of our effort focusing on the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2011 cohort.  One reason we closely followed Belfield and colleagues’ approach to estimate the annual and immediate costs of the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cohort was to be able to apply their long-term cost estimate.  Another reason was that even if it had been in the scope, some of the data sets that Belfield and colleagues used to estimate the long-term costs are not available in more localized form.  In the white</a:t>
            </a:r>
            <a:r>
              <a:rPr lang="en-US" sz="1200" kern="1200" baseline="0" dirty="0" smtClean="0">
                <a:solidFill>
                  <a:schemeClr val="tx1"/>
                </a:solidFill>
                <a:effectLst/>
                <a:latin typeface="Arial" charset="0"/>
                <a:ea typeface="ＭＳ Ｐゴシック" charset="0"/>
                <a:cs typeface="ＭＳ Ｐゴシック" charset="0"/>
              </a:rPr>
              <a:t> paper we discuss at some length our rationale for using Belfield’s long-term costs, which are conservative and do not include excess lifetime housing costs.</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Applying Belfield and colleagues’ long-term individual estimates of $170,740 for the fiscal costs to the 1,451 members of the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2011 cohort, yields excess fiscal costs for the entire cohort of $247.7</a:t>
            </a:r>
            <a:r>
              <a:rPr lang="en-US" sz="1200" kern="1200" baseline="0" dirty="0" smtClean="0">
                <a:solidFill>
                  <a:schemeClr val="tx1"/>
                </a:solidFill>
                <a:effectLst/>
                <a:latin typeface="Arial" charset="0"/>
                <a:ea typeface="ＭＳ Ｐゴシック" charset="0"/>
                <a:cs typeface="ＭＳ Ｐゴシック" charset="0"/>
              </a:rPr>
              <a:t> million</a:t>
            </a:r>
            <a:r>
              <a:rPr lang="en-US" sz="1200" kern="1200" dirty="0" smtClean="0">
                <a:solidFill>
                  <a:schemeClr val="tx1"/>
                </a:solidFill>
                <a:effectLst/>
                <a:latin typeface="Arial" charset="0"/>
                <a:ea typeface="ＭＳ Ｐゴシック" charset="0"/>
                <a:cs typeface="ＭＳ Ｐゴシック" charset="0"/>
              </a:rPr>
              <a:t>.  All costs have been computed using a 3.5 percent discount rate.</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Adding the immediate and long-term estimated costs, our estimates of the lifetime fiscal burden of the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2011 cohort is approximately $360.1</a:t>
            </a:r>
            <a:r>
              <a:rPr lang="en-US" sz="1200" kern="1200" baseline="0" dirty="0" smtClean="0">
                <a:solidFill>
                  <a:schemeClr val="tx1"/>
                </a:solidFill>
                <a:effectLst/>
                <a:latin typeface="Arial" charset="0"/>
                <a:ea typeface="ＭＳ Ｐゴシック" charset="0"/>
                <a:cs typeface="ＭＳ Ｐゴシック" charset="0"/>
              </a:rPr>
              <a:t> million, or </a:t>
            </a:r>
            <a:r>
              <a:rPr lang="en-US" sz="1200" kern="1200" dirty="0" smtClean="0">
                <a:solidFill>
                  <a:schemeClr val="tx1"/>
                </a:solidFill>
                <a:effectLst/>
                <a:latin typeface="Arial" charset="0"/>
                <a:ea typeface="ＭＳ Ｐゴシック" charset="0"/>
                <a:cs typeface="ＭＳ Ｐゴシック" charset="0"/>
              </a:rPr>
              <a:t>$248,000 per person. </a:t>
            </a:r>
            <a:endParaRPr lang="en-US" dirty="0" smtClean="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13</a:t>
            </a:fld>
            <a:endParaRPr lang="en-US" altLang="en-US"/>
          </a:p>
        </p:txBody>
      </p:sp>
    </p:spTree>
    <p:extLst>
      <p:ext uri="{BB962C8B-B14F-4D97-AF65-F5344CB8AC3E}">
        <p14:creationId xmlns:p14="http://schemas.microsoft.com/office/powerpoint/2010/main" val="359152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same chart, but focused on costs</a:t>
            </a:r>
            <a:r>
              <a:rPr lang="en-US" baseline="0" dirty="0" smtClean="0"/>
              <a:t> to society, again following Belfield’s approach to allocating the expenses we identified.  It shows that </a:t>
            </a:r>
            <a:r>
              <a:rPr lang="en-US" sz="1200" kern="1200" dirty="0" smtClean="0">
                <a:solidFill>
                  <a:schemeClr val="tx1"/>
                </a:solidFill>
                <a:effectLst/>
                <a:latin typeface="Arial" charset="0"/>
                <a:ea typeface="ＭＳ Ｐゴシック" charset="0"/>
                <a:cs typeface="ＭＳ Ｐゴシック" charset="0"/>
              </a:rPr>
              <a:t>our estimate of the lifetime social burden of the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2011 cohort is approximately $889.8 </a:t>
            </a:r>
            <a:r>
              <a:rPr lang="en-US" sz="1200" kern="1200" baseline="0" dirty="0" smtClean="0">
                <a:solidFill>
                  <a:schemeClr val="tx1"/>
                </a:solidFill>
                <a:effectLst/>
                <a:latin typeface="Arial" charset="0"/>
                <a:ea typeface="ＭＳ Ｐゴシック" charset="0"/>
                <a:cs typeface="ＭＳ Ｐゴシック" charset="0"/>
              </a:rPr>
              <a:t>million, or </a:t>
            </a:r>
            <a:r>
              <a:rPr lang="en-US" sz="1200" kern="1200" dirty="0" smtClean="0">
                <a:solidFill>
                  <a:schemeClr val="tx1"/>
                </a:solidFill>
                <a:effectLst/>
                <a:latin typeface="Arial" charset="0"/>
                <a:ea typeface="ＭＳ Ｐゴシック" charset="0"/>
                <a:cs typeface="ＭＳ Ｐゴシック" charset="0"/>
              </a:rPr>
              <a:t>$613,000 per person. </a:t>
            </a:r>
            <a:endParaRPr lang="en-US" dirty="0" smtClean="0"/>
          </a:p>
          <a:p>
            <a:endParaRPr lang="en-US" dirty="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14</a:t>
            </a:fld>
            <a:endParaRPr lang="en-US" altLang="en-US"/>
          </a:p>
        </p:txBody>
      </p:sp>
    </p:spTree>
    <p:extLst>
      <p:ext uri="{BB962C8B-B14F-4D97-AF65-F5344CB8AC3E}">
        <p14:creationId xmlns:p14="http://schemas.microsoft.com/office/powerpoint/2010/main" val="1019727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first</a:t>
            </a:r>
            <a:r>
              <a:rPr lang="en-US" baseline="0" dirty="0" smtClean="0"/>
              <a:t> conclusion…</a:t>
            </a:r>
          </a:p>
          <a:p>
            <a:endParaRPr lang="en-US" baseline="0" dirty="0" smtClean="0"/>
          </a:p>
          <a:p>
            <a:r>
              <a:rPr lang="en-US" baseline="0" dirty="0" smtClean="0"/>
              <a:t>But there is better news in the break-even analysis.</a:t>
            </a:r>
            <a:endParaRPr lang="en-US" dirty="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15</a:t>
            </a:fld>
            <a:endParaRPr lang="en-US" altLang="en-US"/>
          </a:p>
        </p:txBody>
      </p:sp>
    </p:spTree>
    <p:extLst>
      <p:ext uri="{BB962C8B-B14F-4D97-AF65-F5344CB8AC3E}">
        <p14:creationId xmlns:p14="http://schemas.microsoft.com/office/powerpoint/2010/main" val="1502435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dirty="0" smtClean="0"/>
              <a:t>Now I will show you a table and a chart that summarizes the</a:t>
            </a:r>
            <a:r>
              <a:rPr lang="en-US" baseline="0" dirty="0" smtClean="0"/>
              <a:t> results of our break-even analysis.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Our objective here was to estimate </a:t>
            </a:r>
            <a:r>
              <a:rPr lang="en-US" sz="1200" kern="1200" dirty="0" smtClean="0">
                <a:solidFill>
                  <a:schemeClr val="tx1"/>
                </a:solidFill>
                <a:effectLst/>
                <a:latin typeface="Arial" charset="0"/>
                <a:ea typeface="ＭＳ Ｐゴシック" charset="0"/>
                <a:cs typeface="ＭＳ Ｐゴシック" charset="0"/>
              </a:rPr>
              <a:t>how many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clients would need to change the trajectory of their lives to become self-sufficient financially in order to cover the fiscal cost for a year of the interventions designed to help them become adults</a:t>
            </a:r>
            <a:r>
              <a:rPr lang="en-US" sz="1200" kern="1200" baseline="0" dirty="0" smtClean="0">
                <a:solidFill>
                  <a:schemeClr val="tx1"/>
                </a:solidFill>
                <a:effectLst/>
                <a:latin typeface="Arial" charset="0"/>
                <a:ea typeface="ＭＳ Ｐゴシック" charset="0"/>
                <a:cs typeface="ＭＳ Ｐゴシック" charset="0"/>
              </a:rPr>
              <a:t> who do not need to rely on government supports.</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smtClean="0">
                <a:solidFill>
                  <a:schemeClr val="tx1"/>
                </a:solidFill>
                <a:effectLst/>
                <a:latin typeface="Arial" charset="0"/>
                <a:ea typeface="ＭＳ Ｐゴシック" charset="0"/>
                <a:cs typeface="ＭＳ Ｐゴシック" charset="0"/>
              </a:rPr>
              <a:t>We added up all of the intervention costs, and added Hennepin County administrative costs as well.  However, w</a:t>
            </a:r>
            <a:r>
              <a:rPr lang="en-US" sz="1200" kern="1200" dirty="0" smtClean="0">
                <a:solidFill>
                  <a:schemeClr val="tx1"/>
                </a:solidFill>
                <a:effectLst/>
                <a:latin typeface="Arial" charset="0"/>
                <a:ea typeface="ＭＳ Ｐゴシック" charset="0"/>
                <a:cs typeface="ＭＳ Ｐゴシック" charset="0"/>
              </a:rPr>
              <a:t>e excluded criminal justice expenses from these intervention costs because the criminal justice system is not designed to support homeless youth through meeting their basic needs, providing housing, or to make them less dependent on government supports.  We think of the cost of the criminal justice system as the price our society pays for the existence of homeless youth.</a:t>
            </a:r>
            <a:endParaRPr lang="en-US" dirty="0" smtClean="0">
              <a:effectLst/>
            </a:endParaRPr>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16</a:t>
            </a:fld>
            <a:endParaRPr lang="en-US" altLang="en-US"/>
          </a:p>
        </p:txBody>
      </p:sp>
    </p:spTree>
    <p:extLst>
      <p:ext uri="{BB962C8B-B14F-4D97-AF65-F5344CB8AC3E}">
        <p14:creationId xmlns:p14="http://schemas.microsoft.com/office/powerpoint/2010/main" val="275254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We did our best</a:t>
            </a:r>
            <a:r>
              <a:rPr lang="en-US" baseline="0" dirty="0" smtClean="0"/>
              <a:t> to divide </a:t>
            </a:r>
            <a:r>
              <a:rPr lang="en-US" dirty="0" smtClean="0"/>
              <a:t>the expenditures</a:t>
            </a:r>
            <a:r>
              <a:rPr lang="en-US" baseline="0" dirty="0" smtClean="0"/>
              <a:t> into three basic categories: basic needs, housing and transformative services.</a:t>
            </a:r>
          </a:p>
          <a:p>
            <a:pPr marL="171450" lvl="0" indent="-171450">
              <a:buFont typeface="Arial"/>
              <a:buChar char="•"/>
            </a:pPr>
            <a:r>
              <a:rPr lang="en-US" sz="1200" kern="1200" dirty="0" smtClean="0">
                <a:solidFill>
                  <a:schemeClr val="tx1"/>
                </a:solidFill>
                <a:effectLst/>
                <a:latin typeface="Arial" charset="0"/>
                <a:ea typeface="ＭＳ Ｐゴシック" charset="0"/>
                <a:cs typeface="ＭＳ Ｐゴシック" charset="0"/>
              </a:rPr>
              <a:t>Basic Needs: These are a range of expenditures intended to meet the day-to- day needs of youth experiencing or at risk of homelessness, such as welfare transfer payments, healthcare services other than for mental health and chemical dependency treatment, temporary shelter and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drop-in services. </a:t>
            </a:r>
          </a:p>
          <a:p>
            <a:pPr marL="171450" lvl="0" indent="-171450">
              <a:buFont typeface="Arial"/>
              <a:buChar char="•"/>
            </a:pPr>
            <a:r>
              <a:rPr lang="en-US" sz="1200" kern="1200" dirty="0" smtClean="0">
                <a:solidFill>
                  <a:schemeClr val="tx1"/>
                </a:solidFill>
                <a:effectLst/>
                <a:latin typeface="Arial" charset="0"/>
                <a:ea typeface="ＭＳ Ｐゴシック" charset="0"/>
                <a:cs typeface="ＭＳ Ｐゴシック" charset="0"/>
              </a:rPr>
              <a:t>Housing: This category includes costs incurred to house youth experiencing homelessness, with the goal of establishing housing stability. Examples include fiscal expenditures on supportive housing, youth shelters (which are similar</a:t>
            </a:r>
            <a:r>
              <a:rPr lang="en-US" sz="1200" kern="1200" baseline="0" dirty="0" smtClean="0">
                <a:solidFill>
                  <a:schemeClr val="tx1"/>
                </a:solidFill>
                <a:effectLst/>
                <a:latin typeface="Arial" charset="0"/>
                <a:ea typeface="ＭＳ Ｐゴシック" charset="0"/>
                <a:cs typeface="ＭＳ Ｐゴシック" charset="0"/>
              </a:rPr>
              <a:t> to supportive housing)</a:t>
            </a:r>
            <a:r>
              <a:rPr lang="en-US" sz="1200" kern="1200" dirty="0" smtClean="0">
                <a:solidFill>
                  <a:schemeClr val="tx1"/>
                </a:solidFill>
                <a:effectLst/>
                <a:latin typeface="Arial" charset="0"/>
                <a:ea typeface="ＭＳ Ｐゴシック" charset="0"/>
                <a:cs typeface="ＭＳ Ｐゴシック" charset="0"/>
              </a:rPr>
              <a:t>, Emergency Assistance (a State</a:t>
            </a:r>
            <a:r>
              <a:rPr lang="en-US" sz="1200" kern="1200" baseline="0" dirty="0" smtClean="0">
                <a:solidFill>
                  <a:schemeClr val="tx1"/>
                </a:solidFill>
                <a:effectLst/>
                <a:latin typeface="Arial" charset="0"/>
                <a:ea typeface="ＭＳ Ｐゴシック" charset="0"/>
                <a:cs typeface="ＭＳ Ｐゴシック" charset="0"/>
              </a:rPr>
              <a:t> program of limited financial support to prevent the loss of a home)</a:t>
            </a:r>
            <a:r>
              <a:rPr lang="en-US" sz="1200" kern="1200" dirty="0" smtClean="0">
                <a:solidFill>
                  <a:schemeClr val="tx1"/>
                </a:solidFill>
                <a:effectLst/>
                <a:latin typeface="Arial" charset="0"/>
                <a:ea typeface="ＭＳ Ｐゴシック" charset="0"/>
                <a:cs typeface="ＭＳ Ｐゴシック" charset="0"/>
              </a:rPr>
              <a:t>, the Youth Mobile Team (which works with</a:t>
            </a:r>
            <a:r>
              <a:rPr lang="en-US" sz="1200" kern="1200" baseline="0" dirty="0" smtClean="0">
                <a:solidFill>
                  <a:schemeClr val="tx1"/>
                </a:solidFill>
                <a:effectLst/>
                <a:latin typeface="Arial" charset="0"/>
                <a:ea typeface="ＭＳ Ｐゴシック" charset="0"/>
                <a:cs typeface="ＭＳ Ｐゴシック" charset="0"/>
              </a:rPr>
              <a:t> apartment owners and older youth to find hard-to-place youth in homes) </a:t>
            </a:r>
            <a:r>
              <a:rPr lang="en-US" sz="1200" kern="1200" dirty="0" smtClean="0">
                <a:solidFill>
                  <a:schemeClr val="tx1"/>
                </a:solidFill>
                <a:effectLst/>
                <a:latin typeface="Arial" charset="0"/>
                <a:ea typeface="ＭＳ Ｐゴシック" charset="0"/>
                <a:cs typeface="ＭＳ Ｐゴシック" charset="0"/>
              </a:rPr>
              <a:t>and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services related to housing (which includes</a:t>
            </a:r>
            <a:r>
              <a:rPr lang="en-US" sz="1200" kern="1200" baseline="0" dirty="0" smtClean="0">
                <a:solidFill>
                  <a:schemeClr val="tx1"/>
                </a:solidFill>
                <a:effectLst/>
                <a:latin typeface="Arial" charset="0"/>
                <a:ea typeface="ＭＳ Ｐゴシック" charset="0"/>
                <a:cs typeface="ＭＳ Ｐゴシック" charset="0"/>
              </a:rPr>
              <a:t> management of three supportive housing sites)</a:t>
            </a:r>
            <a:r>
              <a:rPr lang="en-US" sz="1200" kern="1200" dirty="0" smtClean="0">
                <a:solidFill>
                  <a:schemeClr val="tx1"/>
                </a:solidFill>
                <a:effectLst/>
                <a:latin typeface="Arial" charset="0"/>
                <a:ea typeface="ＭＳ Ｐゴシック" charset="0"/>
                <a:cs typeface="ＭＳ Ｐゴシック" charset="0"/>
              </a:rPr>
              <a:t>.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Transformative Services: These expenditures are designed to help youth change their lives through mental health and chemical dependency </a:t>
            </a:r>
            <a:r>
              <a:rPr lang="en-US" sz="1200" kern="1200" dirty="0" smtClean="0">
                <a:solidFill>
                  <a:schemeClr val="tx1"/>
                </a:solidFill>
                <a:effectLst/>
                <a:latin typeface="Arial" charset="0"/>
                <a:ea typeface="ＭＳ Ｐゴシック" charset="0"/>
                <a:cs typeface="+mn-cs"/>
              </a:rPr>
              <a:t>treatment, education, welfare support programs such as job skills training, and case management by </a:t>
            </a:r>
            <a:r>
              <a:rPr lang="en-US" sz="1200" kern="1200" dirty="0" err="1" smtClean="0">
                <a:solidFill>
                  <a:schemeClr val="tx1"/>
                </a:solidFill>
                <a:effectLst/>
                <a:latin typeface="Arial" charset="0"/>
                <a:ea typeface="ＭＳ Ｐゴシック" charset="0"/>
                <a:cs typeface="+mn-cs"/>
              </a:rPr>
              <a:t>YouthLink</a:t>
            </a:r>
            <a:r>
              <a:rPr lang="en-US" sz="1200" kern="1200" dirty="0" smtClean="0">
                <a:solidFill>
                  <a:schemeClr val="tx1"/>
                </a:solidFill>
                <a:effectLst/>
                <a:latin typeface="Arial" charset="0"/>
                <a:ea typeface="ＭＳ Ｐゴシック" charset="0"/>
                <a:cs typeface="+mn-cs"/>
              </a:rPr>
              <a:t> and other staff.</a:t>
            </a:r>
            <a:endParaRPr lang="en-US" dirty="0" smtClean="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17</a:t>
            </a:fld>
            <a:endParaRPr lang="en-US" altLang="en-US"/>
          </a:p>
        </p:txBody>
      </p:sp>
    </p:spTree>
    <p:extLst>
      <p:ext uri="{BB962C8B-B14F-4D97-AF65-F5344CB8AC3E}">
        <p14:creationId xmlns:p14="http://schemas.microsoft.com/office/powerpoint/2010/main" val="2918590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As shown on this table, an estimated $18.6</a:t>
            </a:r>
            <a:r>
              <a:rPr lang="en-US" sz="1200" kern="1200" baseline="0" dirty="0" smtClean="0">
                <a:solidFill>
                  <a:schemeClr val="tx1"/>
                </a:solidFill>
                <a:effectLst/>
                <a:latin typeface="Arial" charset="0"/>
                <a:ea typeface="ＭＳ Ｐゴシック" charset="0"/>
                <a:cs typeface="ＭＳ Ｐゴシック" charset="0"/>
              </a:rPr>
              <a:t> million</a:t>
            </a:r>
            <a:r>
              <a:rPr lang="en-US" sz="1200" kern="1200" dirty="0" smtClean="0">
                <a:solidFill>
                  <a:schemeClr val="tx1"/>
                </a:solidFill>
                <a:effectLst/>
                <a:latin typeface="Arial" charset="0"/>
                <a:ea typeface="ＭＳ Ｐゴシック" charset="0"/>
                <a:cs typeface="ＭＳ Ｐゴシック" charset="0"/>
              </a:rPr>
              <a:t> was spent in 2011 to support the </a:t>
            </a:r>
            <a:r>
              <a:rPr lang="en-US" sz="1200" kern="1200" dirty="0" err="1" smtClean="0">
                <a:solidFill>
                  <a:schemeClr val="tx1"/>
                </a:solidFill>
                <a:effectLst/>
                <a:latin typeface="Arial" charset="0"/>
                <a:ea typeface="ＭＳ Ｐゴシック" charset="0"/>
                <a:cs typeface="ＭＳ Ｐゴシック" charset="0"/>
              </a:rPr>
              <a:t>YouthLink</a:t>
            </a:r>
            <a:r>
              <a:rPr lang="en-US" sz="1200" kern="1200" dirty="0" smtClean="0">
                <a:solidFill>
                  <a:schemeClr val="tx1"/>
                </a:solidFill>
                <a:effectLst/>
                <a:latin typeface="Arial" charset="0"/>
                <a:ea typeface="ＭＳ Ｐゴシック" charset="0"/>
                <a:cs typeface="ＭＳ Ｐゴシック" charset="0"/>
              </a:rPr>
              <a:t> 2011 cohort,</a:t>
            </a:r>
            <a:r>
              <a:rPr lang="en-US" sz="1200" kern="1200" baseline="0" dirty="0" smtClean="0">
                <a:solidFill>
                  <a:schemeClr val="tx1"/>
                </a:solidFill>
                <a:effectLst/>
                <a:latin typeface="Arial" charset="0"/>
                <a:ea typeface="ＭＳ Ｐゴシック" charset="0"/>
                <a:cs typeface="ＭＳ Ｐゴシック" charset="0"/>
              </a:rPr>
              <a:t> or about $12,800 per youth.</a:t>
            </a:r>
            <a:endParaRPr lang="en-US" sz="1200" kern="1200" dirty="0" smtClean="0">
              <a:solidFill>
                <a:schemeClr val="tx1"/>
              </a:solidFill>
              <a:effectLst/>
              <a:latin typeface="Arial" charset="0"/>
              <a:ea typeface="ＭＳ Ｐゴシック" charset="0"/>
              <a:cs typeface="ＭＳ Ｐゴシック" charset="0"/>
            </a:endParaRP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It’s important to recognize that of the total intervention expenditures of $18.6 million, a total of $8.1</a:t>
            </a:r>
            <a:r>
              <a:rPr lang="en-US" sz="1200" kern="1200" baseline="0" dirty="0" smtClean="0">
                <a:solidFill>
                  <a:schemeClr val="tx1"/>
                </a:solidFill>
                <a:effectLst/>
                <a:latin typeface="Arial" charset="0"/>
                <a:ea typeface="ＭＳ Ｐゴシック" charset="0"/>
                <a:cs typeface="ＭＳ Ｐゴシック" charset="0"/>
              </a:rPr>
              <a:t> million</a:t>
            </a:r>
            <a:r>
              <a:rPr lang="en-US" sz="1200" kern="1200" dirty="0" smtClean="0">
                <a:solidFill>
                  <a:schemeClr val="tx1"/>
                </a:solidFill>
                <a:effectLst/>
                <a:latin typeface="Arial" charset="0"/>
                <a:ea typeface="ＭＳ Ｐゴシック" charset="0"/>
                <a:cs typeface="ＭＳ Ｐゴシック" charset="0"/>
              </a:rPr>
              <a:t>, or 43.5 percent, was spent on housing and transformative services.  Most expenditures were simply to meet the basic needs of these youth.</a:t>
            </a:r>
            <a:endParaRPr lang="en-US" dirty="0" smtClean="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18</a:t>
            </a:fld>
            <a:endParaRPr lang="en-US" altLang="en-US"/>
          </a:p>
        </p:txBody>
      </p:sp>
    </p:spTree>
    <p:extLst>
      <p:ext uri="{BB962C8B-B14F-4D97-AF65-F5344CB8AC3E}">
        <p14:creationId xmlns:p14="http://schemas.microsoft.com/office/powerpoint/2010/main" val="2752549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knowing</a:t>
            </a:r>
            <a:r>
              <a:rPr lang="en-US" baseline="0" dirty="0" smtClean="0"/>
              <a:t> the long-term fiscal cost of the cohort and what we spent on interventions in 2011, we can do a break-even analysis.  We can ask the question, how many youth would need to become financially self-sufficient to </a:t>
            </a:r>
            <a:r>
              <a:rPr lang="en-US" baseline="0" dirty="0" err="1" smtClean="0"/>
              <a:t>offest</a:t>
            </a:r>
            <a:r>
              <a:rPr lang="en-US" baseline="0" dirty="0" smtClean="0"/>
              <a:t> the annual cost of all interventions for the entire cohort?</a:t>
            </a:r>
            <a:endParaRPr lang="en-US" dirty="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19</a:t>
            </a:fld>
            <a:endParaRPr lang="en-US" altLang="en-US"/>
          </a:p>
        </p:txBody>
      </p:sp>
    </p:spTree>
    <p:extLst>
      <p:ext uri="{BB962C8B-B14F-4D97-AF65-F5344CB8AC3E}">
        <p14:creationId xmlns:p14="http://schemas.microsoft.com/office/powerpoint/2010/main" val="200602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report has</a:t>
            </a:r>
            <a:r>
              <a:rPr lang="en-US" baseline="0" dirty="0" smtClean="0"/>
              <a:t> received attention in the media, for which we are grateful, because we are attempting to start a much needed conversation about the economics of youth homelessness.</a:t>
            </a:r>
            <a:endParaRPr lang="en-US" dirty="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2</a:t>
            </a:fld>
            <a:endParaRPr lang="en-US" altLang="en-US"/>
          </a:p>
        </p:txBody>
      </p:sp>
    </p:spTree>
    <p:extLst>
      <p:ext uri="{BB962C8B-B14F-4D97-AF65-F5344CB8AC3E}">
        <p14:creationId xmlns:p14="http://schemas.microsoft.com/office/powerpoint/2010/main" val="369527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Based on these estimates, this chart indicates the number of youth whose lives would need to change to become self-sufficient, productive adults in order to cover the cost of one year of the interventions</a:t>
            </a:r>
            <a:r>
              <a:rPr lang="en-US" sz="1200" kern="1200" baseline="0" dirty="0" smtClean="0">
                <a:solidFill>
                  <a:schemeClr val="tx1"/>
                </a:solidFill>
                <a:effectLst/>
                <a:latin typeface="Arial" charset="0"/>
                <a:ea typeface="ＭＳ Ｐゴシック" charset="0"/>
                <a:cs typeface="ＭＳ Ｐゴシック" charset="0"/>
              </a:rPr>
              <a:t>.</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For the purpose of this break-even analysis, we assume that change occurs at age 20.  The estimated net present value of potential savings on each youth is then $211,059,</a:t>
            </a:r>
            <a:r>
              <a:rPr lang="en-US" sz="1200" kern="1200" baseline="0" dirty="0" smtClean="0">
                <a:solidFill>
                  <a:schemeClr val="tx1"/>
                </a:solidFill>
                <a:effectLst/>
                <a:latin typeface="Arial" charset="0"/>
                <a:ea typeface="ＭＳ Ｐゴシック" charset="0"/>
                <a:cs typeface="ＭＳ Ｐゴシック" charset="0"/>
              </a:rPr>
              <a:t> and the height of the line reflects an increase of that amount for each youth in the cohort.</a:t>
            </a:r>
            <a:endParaRPr lang="en-US" dirty="0" smtClean="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20</a:t>
            </a:fld>
            <a:endParaRPr lang="en-US" altLang="en-US"/>
          </a:p>
        </p:txBody>
      </p:sp>
    </p:spTree>
    <p:extLst>
      <p:ext uri="{BB962C8B-B14F-4D97-AF65-F5344CB8AC3E}">
        <p14:creationId xmlns:p14="http://schemas.microsoft.com/office/powerpoint/2010/main" val="3440913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As shown in the chart, a full year’s intervention costs for all transformative services can be covered if 22 youth (1.5 percent of the cohort) were to become self-sufficient, productive adults, beginning at age 20.</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Only 39 transformed youth (2.7 percent of the cohort) are required to cover the costs of the housing and transformative services for the entire cohort, counting only the expenditures designed to help youth change their lives.</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If 89</a:t>
            </a:r>
            <a:r>
              <a:rPr lang="en-US" sz="1200" kern="1200" baseline="0" dirty="0" smtClean="0">
                <a:solidFill>
                  <a:schemeClr val="tx1"/>
                </a:solidFill>
                <a:effectLst/>
                <a:latin typeface="Arial" charset="0"/>
                <a:ea typeface="ＭＳ Ｐゴシック" charset="0"/>
                <a:cs typeface="ＭＳ Ｐゴシック" charset="0"/>
              </a:rPr>
              <a:t> cohort members (6.1 percent) were to become economically self-sufficient by age 20, over time we would cover the full year’s cost of all transformative, housing and basic services to all cohort members.  This is the break-even point.</a:t>
            </a:r>
            <a:endParaRPr lang="en-US" sz="1200" kern="1200" dirty="0" smtClean="0">
              <a:solidFill>
                <a:schemeClr val="tx1"/>
              </a:solidFill>
              <a:effectLst/>
              <a:latin typeface="Arial" charset="0"/>
              <a:ea typeface="ＭＳ Ｐゴシック" charset="0"/>
              <a:cs typeface="ＭＳ Ｐゴシック" charset="0"/>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Finally,</a:t>
            </a:r>
            <a:r>
              <a:rPr lang="en-US" sz="1200" kern="1200" baseline="0" dirty="0" smtClean="0">
                <a:solidFill>
                  <a:schemeClr val="tx1"/>
                </a:solidFill>
                <a:effectLst/>
                <a:latin typeface="Arial" charset="0"/>
                <a:ea typeface="ＭＳ Ｐゴシック" charset="0"/>
                <a:cs typeface="ＭＳ Ｐゴシック" charset="0"/>
              </a:rPr>
              <a:t> s</a:t>
            </a:r>
            <a:r>
              <a:rPr lang="en-US" sz="1200" kern="1200" dirty="0" smtClean="0">
                <a:solidFill>
                  <a:schemeClr val="tx1"/>
                </a:solidFill>
                <a:effectLst/>
                <a:latin typeface="Arial" charset="0"/>
                <a:ea typeface="ＭＳ Ｐゴシック" charset="0"/>
                <a:cs typeface="ＭＳ Ｐゴシック" charset="0"/>
              </a:rPr>
              <a:t>hould the interventions succeed in helping more youth, the costs to taxpayers that could be avoided would be substantial.  For instance, </a:t>
            </a:r>
            <a:r>
              <a:rPr lang="en-US" sz="1200" kern="1200" baseline="0" dirty="0" smtClean="0">
                <a:solidFill>
                  <a:schemeClr val="tx1"/>
                </a:solidFill>
                <a:effectLst/>
                <a:latin typeface="Arial" charset="0"/>
                <a:ea typeface="ＭＳ Ｐゴシック" charset="0"/>
                <a:cs typeface="ＭＳ Ｐゴシック" charset="0"/>
              </a:rPr>
              <a:t>i</a:t>
            </a:r>
            <a:r>
              <a:rPr lang="en-US" sz="1200" kern="1200" dirty="0" smtClean="0">
                <a:solidFill>
                  <a:schemeClr val="tx1"/>
                </a:solidFill>
                <a:effectLst/>
                <a:latin typeface="Arial" charset="0"/>
                <a:ea typeface="ＭＳ Ｐゴシック" charset="0"/>
                <a:cs typeface="ＭＳ Ｐゴシック" charset="0"/>
              </a:rPr>
              <a:t>f 290 </a:t>
            </a:r>
            <a:r>
              <a:rPr lang="en-US" sz="1200" kern="1200" baseline="0" dirty="0" smtClean="0">
                <a:solidFill>
                  <a:schemeClr val="tx1"/>
                </a:solidFill>
                <a:effectLst/>
                <a:latin typeface="Arial" charset="0"/>
                <a:ea typeface="ＭＳ Ｐゴシック" charset="0"/>
                <a:cs typeface="ＭＳ Ｐゴシック" charset="0"/>
              </a:rPr>
              <a:t>cohort members, one in five, were to become economically self-sufficient by age 20, over time we would cover the full year’s cost of all transformative, housing and basic services to all cohort members and avoid $42 million in expected expenditures.</a:t>
            </a:r>
            <a:endParaRPr lang="en-US" sz="1200" kern="1200" dirty="0" smtClean="0">
              <a:solidFill>
                <a:schemeClr val="tx1"/>
              </a:solidFill>
              <a:effectLst/>
              <a:latin typeface="Arial" charset="0"/>
              <a:ea typeface="ＭＳ Ｐゴシック" charset="0"/>
              <a:cs typeface="ＭＳ Ｐゴシック" charset="0"/>
            </a:endParaRPr>
          </a:p>
          <a:p>
            <a:pPr marL="171450" indent="-171450">
              <a:buFont typeface="Arial"/>
              <a:buChar char="•"/>
            </a:pPr>
            <a:r>
              <a:rPr lang="en-US" sz="1200" kern="1200" dirty="0" smtClean="0">
                <a:solidFill>
                  <a:schemeClr val="tx1"/>
                </a:solidFill>
                <a:effectLst/>
                <a:latin typeface="Arial" charset="0"/>
                <a:ea typeface="ＭＳ Ｐゴシック" charset="0"/>
                <a:cs typeface="ＭＳ Ｐゴシック" charset="0"/>
              </a:rPr>
              <a:t>Now</a:t>
            </a:r>
            <a:r>
              <a:rPr lang="en-US" sz="1200" kern="1200" baseline="0" dirty="0" smtClean="0">
                <a:solidFill>
                  <a:schemeClr val="tx1"/>
                </a:solidFill>
                <a:effectLst/>
                <a:latin typeface="Arial" charset="0"/>
                <a:ea typeface="ＭＳ Ｐゴシック" charset="0"/>
                <a:cs typeface="ＭＳ Ｐゴシック" charset="0"/>
              </a:rPr>
              <a:t> these savings would not occur instantaneously.  The savings would accrue over more than four decades, but we are showing the net present value of the potential savings.</a:t>
            </a:r>
          </a:p>
          <a:p>
            <a:pPr marL="171450" indent="-171450">
              <a:buFont typeface="Arial"/>
              <a:buChar char="•"/>
            </a:pPr>
            <a:r>
              <a:rPr lang="en-US" sz="1200" kern="1200" dirty="0" smtClean="0">
                <a:solidFill>
                  <a:schemeClr val="tx1"/>
                </a:solidFill>
                <a:effectLst/>
                <a:latin typeface="Arial" charset="0"/>
                <a:ea typeface="ＭＳ Ｐゴシック" charset="0"/>
                <a:cs typeface="ＭＳ Ｐゴシック" charset="0"/>
              </a:rPr>
              <a:t>Of course, people seldom change as dramatically as assumed in this exercise, but this analysis suggests the potential value of transformative interventions to taxpayers if the interventions can successfully alter the life trajectory at this relatively early point in their lives of only a small number of youth experiencing or at risk of homelessness.</a:t>
            </a:r>
            <a:r>
              <a:rPr lang="en-US" sz="1200" kern="1200" baseline="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These savings can potentially multiply, as each year brings a new cohort of youth who experience or are at risk of becoming homeless.</a:t>
            </a:r>
            <a:endParaRPr lang="en-US" dirty="0" smtClean="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21</a:t>
            </a:fld>
            <a:endParaRPr lang="en-US" altLang="en-US"/>
          </a:p>
        </p:txBody>
      </p:sp>
    </p:spTree>
    <p:extLst>
      <p:ext uri="{BB962C8B-B14F-4D97-AF65-F5344CB8AC3E}">
        <p14:creationId xmlns:p14="http://schemas.microsoft.com/office/powerpoint/2010/main" val="3440913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second conclusion…</a:t>
            </a:r>
            <a:endParaRPr lang="en-US" dirty="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22</a:t>
            </a:fld>
            <a:endParaRPr lang="en-US" altLang="en-US"/>
          </a:p>
        </p:txBody>
      </p:sp>
    </p:spTree>
    <p:extLst>
      <p:ext uri="{BB962C8B-B14F-4D97-AF65-F5344CB8AC3E}">
        <p14:creationId xmlns:p14="http://schemas.microsoft.com/office/powerpoint/2010/main" val="3745083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Youth experiencing homelessness…</a:t>
            </a:r>
          </a:p>
          <a:p>
            <a:pPr marL="171450" lvl="0" indent="-171450">
              <a:buFont typeface="Arial"/>
              <a:buChar char="•"/>
            </a:pPr>
            <a:r>
              <a:rPr lang="en-US" dirty="0" smtClean="0"/>
              <a:t>Is a large but hidden problem.</a:t>
            </a:r>
          </a:p>
          <a:p>
            <a:pPr marL="628650" lvl="1" indent="-171450">
              <a:buFont typeface="Arial"/>
              <a:buChar char="•"/>
            </a:pPr>
            <a:r>
              <a:rPr lang="en-US" dirty="0" smtClean="0"/>
              <a:t>We tend to look away from the human costs,</a:t>
            </a:r>
            <a:r>
              <a:rPr lang="en-US" baseline="0" dirty="0" smtClean="0"/>
              <a:t> of lives that fall far short of their potential, and of the l</a:t>
            </a:r>
            <a:r>
              <a:rPr lang="en-US" dirty="0" smtClean="0"/>
              <a:t>ives damaged by broken families, poverty, racial discrimination, addiction, criminal</a:t>
            </a:r>
            <a:r>
              <a:rPr lang="en-US" baseline="0" dirty="0" smtClean="0"/>
              <a:t> activity, health and mental health problems, sexual exploitation, boredom and meaninglessness.</a:t>
            </a:r>
            <a:endParaRPr lang="en-US" dirty="0" smtClean="0"/>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We don’t understand the full economic costs. </a:t>
            </a:r>
            <a:r>
              <a:rPr lang="en-US" altLang="en-US" baseline="0" dirty="0" smtClean="0">
                <a:ea typeface="ＭＳ Ｐゴシック" charset="-128"/>
              </a:rPr>
              <a:t>In speaking with many people in the course of doing this research, we were struck by the fact that people knew, of course, their own organization’s expenditures on behalf of these youth, usually over the course of a year.  But it seemed that no one had a clue about the comprehensive costs to taxpayers and society, much less the costs over the adult lifetimes of these youth.</a:t>
            </a:r>
          </a:p>
          <a:p>
            <a:pPr marL="171450" lvl="0" indent="-171450">
              <a:buFont typeface="Arial"/>
              <a:buChar char="•"/>
            </a:pPr>
            <a:r>
              <a:rPr lang="en-US" dirty="0" smtClean="0"/>
              <a:t>Crystalizes the inequities in our society.</a:t>
            </a:r>
          </a:p>
          <a:p>
            <a:pPr marL="628650" lvl="1" indent="-171450">
              <a:buFont typeface="Arial"/>
              <a:buChar char="•"/>
            </a:pPr>
            <a:r>
              <a:rPr lang="en-US" dirty="0" smtClean="0"/>
              <a:t>They are largely “disconnected youth,” far behind on educational achievement and workforce participation.</a:t>
            </a:r>
          </a:p>
          <a:p>
            <a:pPr marL="628650" lvl="1" indent="-171450">
              <a:buFont typeface="Arial"/>
              <a:buChar char="•"/>
            </a:pPr>
            <a:r>
              <a:rPr lang="en-US" dirty="0" smtClean="0"/>
              <a:t>Not</a:t>
            </a:r>
            <a:r>
              <a:rPr lang="en-US" baseline="0" dirty="0" smtClean="0"/>
              <a:t> coincidentally, h</a:t>
            </a:r>
            <a:r>
              <a:rPr lang="en-US" dirty="0" smtClean="0"/>
              <a:t>omeless youth are overwhelmingly persons of color.  Remember</a:t>
            </a:r>
            <a:r>
              <a:rPr lang="en-US" baseline="0" dirty="0" smtClean="0"/>
              <a:t> that t</a:t>
            </a:r>
            <a:r>
              <a:rPr lang="en-US" dirty="0" smtClean="0"/>
              <a:t>he </a:t>
            </a:r>
            <a:r>
              <a:rPr lang="en-US" dirty="0" err="1" smtClean="0"/>
              <a:t>YouthLink</a:t>
            </a:r>
            <a:r>
              <a:rPr lang="en-US" dirty="0" smtClean="0"/>
              <a:t> 2011 cohort is 91 percent youth of color, predominantly</a:t>
            </a:r>
            <a:r>
              <a:rPr lang="en-US" baseline="0" dirty="0" smtClean="0"/>
              <a:t> African-American.</a:t>
            </a:r>
            <a:endParaRPr lang="en-US" dirty="0" smtClean="0"/>
          </a:p>
          <a:p>
            <a:pPr marL="628650" lvl="1" indent="-171450">
              <a:buFont typeface="Arial"/>
              <a:buChar char="•"/>
            </a:pPr>
            <a:r>
              <a:rPr lang="en-US" dirty="0" smtClean="0"/>
              <a:t>They face disproportionately large barriers to becoming economically self-sufficient.</a:t>
            </a:r>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23</a:t>
            </a:fld>
            <a:endParaRPr lang="en-US" altLang="en-US"/>
          </a:p>
        </p:txBody>
      </p:sp>
    </p:spTree>
    <p:extLst>
      <p:ext uri="{BB962C8B-B14F-4D97-AF65-F5344CB8AC3E}">
        <p14:creationId xmlns:p14="http://schemas.microsoft.com/office/powerpoint/2010/main" val="3796490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Youth ages 16-24…</a:t>
            </a:r>
          </a:p>
          <a:p>
            <a:pPr marL="171450" lvl="0" indent="-171450">
              <a:buFont typeface="Arial"/>
              <a:buChar char="•"/>
            </a:pPr>
            <a:r>
              <a:rPr lang="en-US" dirty="0" smtClean="0"/>
              <a:t>Are at a critical stage in the life cycle, and should be building their social capital through educational achievement or gaining work experience and developing economic independence.  Instead, they are worrying about where</a:t>
            </a:r>
            <a:r>
              <a:rPr lang="en-US" baseline="0" dirty="0" smtClean="0"/>
              <a:t> their next meal will come from and where they might spend the night.  They are way behind their peers in the process to achieve financial self-sufficiency.</a:t>
            </a:r>
            <a:endParaRPr lang="en-US" dirty="0" smtClean="0"/>
          </a:p>
          <a:p>
            <a:pPr marL="171450" lvl="0" indent="-171450">
              <a:buFont typeface="Arial"/>
              <a:buChar char="•"/>
            </a:pPr>
            <a:r>
              <a:rPr lang="en-US" dirty="0" smtClean="0"/>
              <a:t>If disconnected through age 24, their chance for an independent life diminishes dramatically.</a:t>
            </a:r>
          </a:p>
          <a:p>
            <a:pPr marL="171450" lvl="0" indent="-171450">
              <a:buFont typeface="Arial"/>
              <a:buChar char="•"/>
            </a:pPr>
            <a:r>
              <a:rPr lang="en-US" dirty="0" smtClean="0"/>
              <a:t>That’s why this is a critical window of opportunity to help these youth change their lives to avoid a lifetime of economic dependency.</a:t>
            </a:r>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24</a:t>
            </a:fld>
            <a:endParaRPr lang="en-US" altLang="en-US"/>
          </a:p>
        </p:txBody>
      </p:sp>
    </p:spTree>
    <p:extLst>
      <p:ext uri="{BB962C8B-B14F-4D97-AF65-F5344CB8AC3E}">
        <p14:creationId xmlns:p14="http://schemas.microsoft.com/office/powerpoint/2010/main" val="1533542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funding transformative interventions is shortsighted.</a:t>
            </a:r>
          </a:p>
          <a:p>
            <a:pPr marL="171450" lvl="0" indent="-171450">
              <a:buFont typeface="Arial"/>
              <a:buChar char="•"/>
            </a:pPr>
            <a:r>
              <a:rPr lang="en-US" dirty="0" smtClean="0"/>
              <a:t>Helping just a small fraction of youth experiencing homelessness to change their life trajectories will, over time, repay the annual cost of all interventions we offer.</a:t>
            </a:r>
          </a:p>
          <a:p>
            <a:pPr marL="171450" lvl="0" indent="-171450">
              <a:buFont typeface="Arial"/>
              <a:buChar char="•"/>
            </a:pPr>
            <a:r>
              <a:rPr lang="en-US" dirty="0" smtClean="0"/>
              <a:t>This presents an investment opportunity, not only to help these youth, but to save ourselves a tremendous amount of money.</a:t>
            </a:r>
          </a:p>
          <a:p>
            <a:pPr marL="171450" lvl="0" indent="-171450">
              <a:buFont typeface="Arial"/>
              <a:buChar char="•"/>
            </a:pPr>
            <a:r>
              <a:rPr lang="en-US" dirty="0" smtClean="0"/>
              <a:t>I’d like to offer a footnote to this point.</a:t>
            </a:r>
            <a:r>
              <a:rPr lang="en-US" baseline="0" dirty="0" smtClean="0"/>
              <a:t>  The economist Art </a:t>
            </a:r>
            <a:r>
              <a:rPr lang="en-US" baseline="0" dirty="0" err="1" smtClean="0"/>
              <a:t>Rolnick</a:t>
            </a:r>
            <a:r>
              <a:rPr lang="en-US" baseline="0" dirty="0" smtClean="0"/>
              <a:t> has helped us understand that funding preschool may have the best return on investment for our society, though of course he hasn’t seen our data.  I doubt many of us would disagree with Art on the social value of preschool.  But preschool isn’t a solution for every child.  For a variety of reasons, and regardless of their preschool experiences, some kids will end up at </a:t>
            </a:r>
            <a:r>
              <a:rPr lang="en-US" baseline="0" dirty="0" err="1" smtClean="0"/>
              <a:t>YouthLink</a:t>
            </a:r>
            <a:r>
              <a:rPr lang="en-US" baseline="0" dirty="0" smtClean="0"/>
              <a:t>.  With those kids, this is a critical window of opportunity to make a difference, so it is also a critical investment opportunity.</a:t>
            </a:r>
            <a:endParaRPr lang="en-US" dirty="0" smtClean="0"/>
          </a:p>
          <a:p>
            <a:pPr marL="171450" lvl="0" indent="-171450">
              <a:buFont typeface="Arial"/>
              <a:buChar char="•"/>
            </a:pPr>
            <a:r>
              <a:rPr lang="en-US" dirty="0" smtClean="0"/>
              <a:t>Because the lifetime cost of Inaction is enormous.</a:t>
            </a:r>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25</a:t>
            </a:fld>
            <a:endParaRPr lang="en-US" altLang="en-US"/>
          </a:p>
        </p:txBody>
      </p:sp>
    </p:spTree>
    <p:extLst>
      <p:ext uri="{BB962C8B-B14F-4D97-AF65-F5344CB8AC3E}">
        <p14:creationId xmlns:p14="http://schemas.microsoft.com/office/powerpoint/2010/main" val="1849549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appropriate resources, </a:t>
            </a:r>
            <a:r>
              <a:rPr lang="en-US" dirty="0" err="1" smtClean="0"/>
              <a:t>YouthLink</a:t>
            </a:r>
            <a:r>
              <a:rPr lang="en-US" dirty="0" smtClean="0"/>
              <a:t> and other such organizations can help youth change their lives.</a:t>
            </a:r>
          </a:p>
          <a:p>
            <a:pPr marL="171450" lvl="0" indent="-171450">
              <a:buFont typeface="Arial"/>
              <a:buChar char="•"/>
            </a:pPr>
            <a:r>
              <a:rPr lang="en-US" dirty="0" smtClean="0"/>
              <a:t>Changing lives is a heavy lift, but many youth want desperately to succeed</a:t>
            </a:r>
            <a:r>
              <a:rPr lang="en-US" baseline="0" dirty="0" smtClean="0"/>
              <a:t>.  They often come in to </a:t>
            </a:r>
            <a:r>
              <a:rPr lang="en-US" baseline="0" dirty="0" err="1" smtClean="0"/>
              <a:t>YouthLink</a:t>
            </a:r>
            <a:r>
              <a:rPr lang="en-US" baseline="0" dirty="0" smtClean="0"/>
              <a:t> in crisis, hurt and angry and sorry for themselves.  But over time, with the help of </a:t>
            </a:r>
            <a:r>
              <a:rPr lang="en-US" baseline="0" dirty="0" err="1" smtClean="0"/>
              <a:t>YouthLink’s</a:t>
            </a:r>
            <a:r>
              <a:rPr lang="en-US" baseline="0" dirty="0" smtClean="0"/>
              <a:t> case managers, many of them begin to assess their circumstances, seek the help they need, and find that youthful energy to change their lives.</a:t>
            </a:r>
            <a:endParaRPr lang="en-US" dirty="0" smtClean="0"/>
          </a:p>
          <a:p>
            <a:pPr marL="171450" lvl="0" indent="-171450">
              <a:buFont typeface="Arial"/>
              <a:buChar char="•"/>
            </a:pPr>
            <a:r>
              <a:rPr lang="en-US" dirty="0" smtClean="0"/>
              <a:t>And</a:t>
            </a:r>
            <a:r>
              <a:rPr lang="en-US" baseline="0" dirty="0" smtClean="0"/>
              <a:t> t</a:t>
            </a:r>
            <a:r>
              <a:rPr lang="en-US" dirty="0" smtClean="0"/>
              <a:t>here are many examples of success;</a:t>
            </a:r>
            <a:r>
              <a:rPr lang="en-US" baseline="0" dirty="0" smtClean="0"/>
              <a:t> here’s an example of </a:t>
            </a:r>
            <a:r>
              <a:rPr lang="en-US" baseline="0" dirty="0" err="1" smtClean="0"/>
              <a:t>YouthLink’s</a:t>
            </a:r>
            <a:r>
              <a:rPr lang="en-US" baseline="0" dirty="0" smtClean="0"/>
              <a:t> high school graduation.</a:t>
            </a:r>
            <a:endParaRPr lang="en-US" dirty="0" smtClean="0"/>
          </a:p>
          <a:p>
            <a:pPr marL="171450" lvl="0" indent="-171450">
              <a:buFont typeface="Arial"/>
              <a:buChar char="•"/>
            </a:pPr>
            <a:r>
              <a:rPr lang="en-US" dirty="0" smtClean="0"/>
              <a:t>Yet, more than half of what we spend on youth experiencing homelessness just supports their basic day-to-day needs, not helping them change their lives.</a:t>
            </a:r>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26</a:t>
            </a:fld>
            <a:endParaRPr lang="en-US" altLang="en-US"/>
          </a:p>
        </p:txBody>
      </p:sp>
    </p:spTree>
    <p:extLst>
      <p:ext uri="{BB962C8B-B14F-4D97-AF65-F5344CB8AC3E}">
        <p14:creationId xmlns:p14="http://schemas.microsoft.com/office/powerpoint/2010/main" val="226407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If we</a:t>
            </a:r>
            <a:r>
              <a:rPr lang="en-US" baseline="0" dirty="0" smtClean="0"/>
              <a:t> succeed with them, we also reduce the achievement gap in our schools, the racial disparities in our communities, and levels of poverty.  We also improve public safety and the social determinants of health.</a:t>
            </a:r>
          </a:p>
          <a:p>
            <a:pPr marL="171450" indent="-171450">
              <a:buFont typeface="Arial"/>
              <a:buChar char="•"/>
            </a:pPr>
            <a:r>
              <a:rPr lang="en-US" baseline="0" dirty="0" smtClean="0"/>
              <a:t>Equally important, we provide thousands of workers to address the anticipated labor shortage in Minnesota.</a:t>
            </a:r>
          </a:p>
          <a:p>
            <a:pPr marL="171450" indent="-171450">
              <a:buFont typeface="Arial"/>
              <a:buChar char="•"/>
            </a:pPr>
            <a:r>
              <a:rPr lang="en-US" baseline="0" dirty="0" smtClean="0"/>
              <a:t>Not least, we improve the lives of many young people who have had a very rough start in their life journeys.</a:t>
            </a:r>
            <a:endParaRPr lang="en-US" dirty="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27</a:t>
            </a:fld>
            <a:endParaRPr lang="en-US" altLang="en-US"/>
          </a:p>
        </p:txBody>
      </p:sp>
    </p:spTree>
    <p:extLst>
      <p:ext uri="{BB962C8B-B14F-4D97-AF65-F5344CB8AC3E}">
        <p14:creationId xmlns:p14="http://schemas.microsoft.com/office/powerpoint/2010/main" val="1019335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takeaways:</a:t>
            </a:r>
          </a:p>
          <a:p>
            <a:pPr marL="171450" lvl="0" indent="-171450">
              <a:buFont typeface="Arial"/>
              <a:buChar char="•"/>
            </a:pPr>
            <a:r>
              <a:rPr lang="en-US" dirty="0" smtClean="0"/>
              <a:t>We</a:t>
            </a:r>
            <a:r>
              <a:rPr lang="en-US" baseline="0" dirty="0" smtClean="0"/>
              <a:t> t</a:t>
            </a:r>
            <a:r>
              <a:rPr lang="en-US" dirty="0" smtClean="0"/>
              <a:t>hank our supporters for not looking away from the human catastrophe of youth homelessness and for funding a safety net for these youth.</a:t>
            </a:r>
          </a:p>
          <a:p>
            <a:pPr marL="171450" lvl="0" indent="-171450">
              <a:buFont typeface="Arial"/>
              <a:buChar char="•"/>
            </a:pPr>
            <a:r>
              <a:rPr lang="en-US" dirty="0" smtClean="0"/>
              <a:t>We need to stop thinking</a:t>
            </a:r>
            <a:r>
              <a:rPr lang="en-US" baseline="0" dirty="0" smtClean="0"/>
              <a:t> of the</a:t>
            </a:r>
            <a:r>
              <a:rPr lang="en-US" dirty="0" smtClean="0"/>
              <a:t> support we provide for youth experiencing homelessness as ”charity” and start</a:t>
            </a:r>
            <a:r>
              <a:rPr lang="en-US" baseline="0" dirty="0" smtClean="0"/>
              <a:t> thinking of it as</a:t>
            </a:r>
            <a:r>
              <a:rPr lang="en-US" dirty="0" smtClean="0"/>
              <a:t> an “essential investment,” not only in human terms but also in economic terms.</a:t>
            </a:r>
          </a:p>
          <a:p>
            <a:pPr marL="171450" lvl="0" indent="-171450">
              <a:buFont typeface="Arial"/>
              <a:buChar char="•"/>
            </a:pPr>
            <a:r>
              <a:rPr lang="en-US" dirty="0" smtClean="0"/>
              <a:t>We</a:t>
            </a:r>
            <a:r>
              <a:rPr lang="en-US" baseline="0" dirty="0" smtClean="0"/>
              <a:t> need to c</a:t>
            </a:r>
            <a:r>
              <a:rPr lang="en-US" dirty="0" smtClean="0"/>
              <a:t>hallenge our elected officials, business leaders and private funders to increase their support for supportive housing and transformative services.</a:t>
            </a:r>
            <a:r>
              <a:rPr lang="en-US" baseline="0" dirty="0" smtClean="0"/>
              <a:t> Human decency requires that we meet the basic needs of vulnerable youth who are experiencing homelessness.  But the services that we need to invest in are supportive housing and the range of transformative services, because these have the potential to help many of these youth become self-sufficient and to save taxpayers and our society a tremendous amount of money.</a:t>
            </a:r>
            <a:endParaRPr lang="en-US" dirty="0" smtClean="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28</a:t>
            </a:fld>
            <a:endParaRPr lang="en-US" altLang="en-US"/>
          </a:p>
        </p:txBody>
      </p:sp>
    </p:spTree>
    <p:extLst>
      <p:ext uri="{BB962C8B-B14F-4D97-AF65-F5344CB8AC3E}">
        <p14:creationId xmlns:p14="http://schemas.microsoft.com/office/powerpoint/2010/main" val="132547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we will go behind</a:t>
            </a:r>
            <a:r>
              <a:rPr lang="en-US" baseline="0" dirty="0" smtClean="0"/>
              <a:t> the headlines for a brief look at our results.</a:t>
            </a:r>
          </a:p>
          <a:p>
            <a:pPr marL="171450" indent="-171450">
              <a:buFont typeface="Arial"/>
              <a:buChar char="•"/>
            </a:pPr>
            <a:r>
              <a:rPr lang="en-US" baseline="0" dirty="0" smtClean="0"/>
              <a:t>I will begin with the questions that motivated our work.</a:t>
            </a:r>
          </a:p>
          <a:p>
            <a:pPr marL="171450" indent="-171450">
              <a:buFont typeface="Arial"/>
              <a:buChar char="•"/>
            </a:pPr>
            <a:r>
              <a:rPr lang="en-US" baseline="0" dirty="0" smtClean="0"/>
              <a:t>Then I will introduce you to </a:t>
            </a:r>
            <a:r>
              <a:rPr lang="en-US" baseline="0" dirty="0" err="1" smtClean="0"/>
              <a:t>YouthLink</a:t>
            </a:r>
            <a:r>
              <a:rPr lang="en-US" baseline="0" dirty="0" smtClean="0"/>
              <a:t> and the 2011 </a:t>
            </a:r>
            <a:r>
              <a:rPr lang="en-US" baseline="0" dirty="0" err="1" smtClean="0"/>
              <a:t>YouthLink</a:t>
            </a:r>
            <a:r>
              <a:rPr lang="en-US" baseline="0" dirty="0" smtClean="0"/>
              <a:t> cohort, the group we investigated for this project.  I will discuss how this cohort is a part of what some have called “opportunity youth.”</a:t>
            </a:r>
          </a:p>
          <a:p>
            <a:pPr marL="171450" indent="-171450">
              <a:buFont typeface="Arial"/>
              <a:buChar char="•"/>
            </a:pPr>
            <a:r>
              <a:rPr lang="en-US" baseline="0" dirty="0" smtClean="0"/>
              <a:t>I will summarize our results in two tables and two charts, focusing first on the economic burden of the cohort members in 2011 and then over time from ages 16 to 64.</a:t>
            </a:r>
          </a:p>
          <a:p>
            <a:pPr marL="171450" indent="-171450">
              <a:buFont typeface="Arial"/>
              <a:buChar char="•"/>
            </a:pPr>
            <a:r>
              <a:rPr lang="en-US" baseline="0" dirty="0" smtClean="0"/>
              <a:t>I will describe the fiscal expenditures on interventions for the cohort in 2011.</a:t>
            </a:r>
          </a:p>
          <a:p>
            <a:pPr marL="171450" indent="-171450">
              <a:buFont typeface="Arial"/>
              <a:buChar char="•"/>
            </a:pPr>
            <a:r>
              <a:rPr lang="en-US" baseline="0" dirty="0" smtClean="0"/>
              <a:t>Finally, I will present the break-even analysis and discuss the implications of our findings.</a:t>
            </a:r>
            <a:endParaRPr lang="en-US" dirty="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3</a:t>
            </a:fld>
            <a:endParaRPr lang="en-US" altLang="en-US"/>
          </a:p>
        </p:txBody>
      </p:sp>
    </p:spTree>
    <p:extLst>
      <p:ext uri="{BB962C8B-B14F-4D97-AF65-F5344CB8AC3E}">
        <p14:creationId xmlns:p14="http://schemas.microsoft.com/office/powerpoint/2010/main" val="4272446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charset="-128"/>
              </a:rPr>
              <a:t>We addressed two questions in this study.</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altLang="en-US" baseline="0" dirty="0" smtClean="0">
                <a:ea typeface="ＭＳ Ｐゴシック" charset="-128"/>
              </a:rPr>
              <a:t>First, we estimated the comprehensive, long-term costs to taxpayers and to society of youth experiencing or at risk of homelessness.</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altLang="en-US" baseline="0" dirty="0" smtClean="0">
                <a:ea typeface="ＭＳ Ｐゴシック" charset="-128"/>
              </a:rPr>
              <a:t>By comprehensive, we mean the costs across a wide range of sources.</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altLang="en-US" baseline="0" dirty="0" smtClean="0">
                <a:ea typeface="ＭＳ Ｐゴシック" charset="-128"/>
              </a:rPr>
              <a:t>By long-term, we mean costs from age 16 to 64.</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altLang="en-US" baseline="0" dirty="0" smtClean="0">
                <a:ea typeface="ＭＳ Ｐゴシック" charset="-128"/>
              </a:rPr>
              <a:t>By excess, we mean costs above and beyond costs for youth in the general population.</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altLang="en-US" baseline="0" dirty="0" smtClean="0">
                <a:ea typeface="ＭＳ Ｐゴシック" charset="-128"/>
              </a:rPr>
              <a:t>Second, we performed a break-even analysis to estimate the potential cost offset due to youth becoming financially self-sufficient.</a:t>
            </a:r>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4</a:t>
            </a:fld>
            <a:endParaRPr lang="en-US" altLang="en-US"/>
          </a:p>
        </p:txBody>
      </p:sp>
    </p:spTree>
    <p:extLst>
      <p:ext uri="{BB962C8B-B14F-4D97-AF65-F5344CB8AC3E}">
        <p14:creationId xmlns:p14="http://schemas.microsoft.com/office/powerpoint/2010/main" val="142503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 is </a:t>
            </a:r>
            <a:r>
              <a:rPr lang="en-US" dirty="0" err="1" smtClean="0"/>
              <a:t>YouthLink</a:t>
            </a:r>
            <a:r>
              <a:rPr lang="en-US" dirty="0" smtClean="0"/>
              <a:t>, Minneapolis’ largest drop-in center, and part of our safety net </a:t>
            </a:r>
            <a:r>
              <a:rPr lang="en-US" baseline="0" dirty="0" smtClean="0"/>
              <a:t>for youth experiencing homelessness.</a:t>
            </a:r>
          </a:p>
          <a:p>
            <a:pPr marL="171450" indent="-171450">
              <a:buFont typeface="Arial"/>
              <a:buChar char="•"/>
            </a:pPr>
            <a:r>
              <a:rPr lang="en-US" baseline="0" dirty="0" smtClean="0"/>
              <a:t>We focus on 2011 because that is the year </a:t>
            </a:r>
            <a:r>
              <a:rPr lang="en-US" baseline="0" dirty="0" err="1" smtClean="0"/>
              <a:t>YouthLink</a:t>
            </a:r>
            <a:r>
              <a:rPr lang="en-US" baseline="0" dirty="0" smtClean="0"/>
              <a:t> began it’s current form as home of the Youth Opportunity Center, a collaborative model that brings together more than 30 agencies to serve youth in one location, a one-stop-shop approach to social services.</a:t>
            </a:r>
          </a:p>
          <a:p>
            <a:pPr marL="171450" indent="-171450">
              <a:buFont typeface="Arial"/>
              <a:buChar char="•"/>
            </a:pPr>
            <a:r>
              <a:rPr lang="en-US" baseline="0" dirty="0" err="1" smtClean="0"/>
              <a:t>YouthLink</a:t>
            </a:r>
            <a:r>
              <a:rPr lang="en-US" baseline="0" dirty="0" smtClean="0"/>
              <a:t> receives about 2,000 unique visitor annually.</a:t>
            </a:r>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5</a:t>
            </a:fld>
            <a:endParaRPr lang="en-US" altLang="en-US"/>
          </a:p>
        </p:txBody>
      </p:sp>
    </p:spTree>
    <p:extLst>
      <p:ext uri="{BB962C8B-B14F-4D97-AF65-F5344CB8AC3E}">
        <p14:creationId xmlns:p14="http://schemas.microsoft.com/office/powerpoint/2010/main" val="193180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 focus our study on 1,451 visitors to </a:t>
            </a:r>
            <a:r>
              <a:rPr lang="en-US" dirty="0" err="1" smtClean="0"/>
              <a:t>YouthLink</a:t>
            </a:r>
            <a:r>
              <a:rPr lang="en-US" dirty="0" smtClean="0"/>
              <a:t> in 2011 who were non-disabled,</a:t>
            </a:r>
            <a:r>
              <a:rPr lang="en-US" baseline="0" dirty="0" smtClean="0"/>
              <a:t> or not eligible for Supplemental Security Income (SSI).  Those eligible for SSI have different life chances.  So, presumably, the 1,451 youth in our cohort are, in theory, capable of becoming financially self-sufficient.</a:t>
            </a:r>
          </a:p>
          <a:p>
            <a:pPr marL="171450" indent="-171450">
              <a:buFont typeface="Arial"/>
              <a:buChar char="•"/>
            </a:pPr>
            <a:r>
              <a:rPr lang="en-US" baseline="0" dirty="0" smtClean="0"/>
              <a:t>You see here some key demographic characteristics of the cohort.  Most notably, these were 91% youth of color, primarily African-American, compared to 36% youth of color in Hennepin County.  This concentration by race is not an accident.  It is the consequence of racism in our society.</a:t>
            </a:r>
          </a:p>
          <a:p>
            <a:pPr marL="171450" indent="-171450">
              <a:buFont typeface="Arial"/>
              <a:buChar char="•"/>
            </a:pPr>
            <a:r>
              <a:rPr lang="en-US" baseline="0" dirty="0" smtClean="0"/>
              <a:t>The fact that these youth are far behind in school and earning very little are critical features of their circumstances, and make them…</a:t>
            </a:r>
            <a:endParaRPr lang="en-US" dirty="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6</a:t>
            </a:fld>
            <a:endParaRPr lang="en-US" altLang="en-US"/>
          </a:p>
        </p:txBody>
      </p:sp>
    </p:spTree>
    <p:extLst>
      <p:ext uri="{BB962C8B-B14F-4D97-AF65-F5344CB8AC3E}">
        <p14:creationId xmlns:p14="http://schemas.microsoft.com/office/powerpoint/2010/main" val="192496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Ground Zero for racial disparities, the achievement gap in</a:t>
            </a:r>
            <a:r>
              <a:rPr lang="en-US" baseline="0" dirty="0" smtClean="0"/>
              <a:t> our schools, and for poverty and income inequality in our communities.  Because of those things, they are examples of the social determinants of health and problems for public safety.</a:t>
            </a:r>
          </a:p>
          <a:p>
            <a:pPr marL="171450" indent="-171450">
              <a:buFont typeface="Arial"/>
              <a:buChar char="•"/>
            </a:pPr>
            <a:r>
              <a:rPr lang="en-US" baseline="0" dirty="0" smtClean="0"/>
              <a:t>So, while our focus is on a small group of youth, this is a group whose existence has large implications for our society.</a:t>
            </a:r>
          </a:p>
          <a:p>
            <a:pPr marL="171450" indent="-171450">
              <a:buFont typeface="Arial"/>
              <a:buChar char="•"/>
            </a:pPr>
            <a:r>
              <a:rPr lang="en-US" baseline="0" dirty="0" smtClean="0"/>
              <a:t>My academic colleagues refer to this group using the more dispassionate term “disconnected youth,” since they are disconnected from education and employment during the crucial ages of 16 to 24.</a:t>
            </a:r>
          </a:p>
          <a:p>
            <a:pPr marL="171450" indent="-171450">
              <a:buFont typeface="Arial"/>
              <a:buChar char="•"/>
            </a:pPr>
            <a:r>
              <a:rPr lang="en-US" baseline="0" dirty="0" smtClean="0"/>
              <a:t>This problem has been extensively studied in Europe, where these youth are called NEET, not in education, employment or training.</a:t>
            </a:r>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7</a:t>
            </a:fld>
            <a:endParaRPr lang="en-US" altLang="en-US"/>
          </a:p>
        </p:txBody>
      </p:sp>
    </p:spTree>
    <p:extLst>
      <p:ext uri="{BB962C8B-B14F-4D97-AF65-F5344CB8AC3E}">
        <p14:creationId xmlns:p14="http://schemas.microsoft.com/office/powerpoint/2010/main" val="3917107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ＭＳ Ｐゴシック" charset="0"/>
                <a:cs typeface="ＭＳ Ｐゴシック" charset="0"/>
              </a:rPr>
              <a:t>In the US, this group received attention from the White House Council for Community Solutions,</a:t>
            </a:r>
            <a:r>
              <a:rPr lang="en-US" sz="1200" kern="1200" baseline="0" dirty="0" smtClean="0">
                <a:solidFill>
                  <a:schemeClr val="tx1"/>
                </a:solidFill>
                <a:effectLst/>
                <a:latin typeface="Arial" charset="0"/>
                <a:ea typeface="ＭＳ Ｐゴシック" charset="0"/>
                <a:cs typeface="ＭＳ Ｐゴシック" charset="0"/>
              </a:rPr>
              <a:t> appointed by President Obama in 2010.</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baseline="0" dirty="0" smtClean="0">
                <a:solidFill>
                  <a:schemeClr val="tx1"/>
                </a:solidFill>
                <a:effectLst/>
                <a:latin typeface="Arial" charset="0"/>
                <a:ea typeface="ＭＳ Ｐゴシック" charset="0"/>
                <a:cs typeface="ＭＳ Ｐゴシック" charset="0"/>
              </a:rPr>
              <a:t>They engaged Clive Belfield and his colleagues to estimate the number of disconnected youth in the US, which they called “opportunity youth,” and estimate the economic burden they posed to our country.  This study, released in 2012, received substantial attention nationally.</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baseline="0" dirty="0" smtClean="0">
                <a:solidFill>
                  <a:schemeClr val="tx1"/>
                </a:solidFill>
                <a:effectLst/>
                <a:latin typeface="Arial" charset="0"/>
                <a:ea typeface="ＭＳ Ｐゴシック" charset="0"/>
                <a:cs typeface="ＭＳ Ｐゴシック" charset="0"/>
              </a:rPr>
              <a:t>Belfield and colleagues estimated that there were some 6.74 million opportunity youth in 2011, fully 17 percent of all youth in this age range.  They estimated </a:t>
            </a:r>
            <a:r>
              <a:rPr lang="en-US" sz="1200" b="0" kern="1200" baseline="0" dirty="0" smtClean="0">
                <a:solidFill>
                  <a:schemeClr val="tx1"/>
                </a:solidFill>
                <a:effectLst/>
                <a:latin typeface="Arial" charset="0"/>
                <a:ea typeface="ＭＳ Ｐゴシック" charset="0"/>
                <a:cs typeface="ＭＳ Ｐゴシック" charset="0"/>
              </a:rPr>
              <a:t>that </a:t>
            </a:r>
            <a:r>
              <a:rPr lang="en-US" sz="1200" b="0" kern="1200" dirty="0" smtClean="0">
                <a:solidFill>
                  <a:schemeClr val="tx1"/>
                </a:solidFill>
                <a:effectLst/>
                <a:latin typeface="Arial" charset="0"/>
                <a:ea typeface="ＭＳ Ｐゴシック" charset="0"/>
                <a:cs typeface="ＭＳ Ｐゴシック" charset="0"/>
              </a:rPr>
              <a:t>the aggregate taxpayer burden for each cohort of opportunity youth over</a:t>
            </a:r>
            <a:r>
              <a:rPr lang="en-US" sz="1200" b="0" kern="1200" baseline="0" dirty="0" smtClean="0">
                <a:solidFill>
                  <a:schemeClr val="tx1"/>
                </a:solidFill>
                <a:effectLst/>
                <a:latin typeface="Arial" charset="0"/>
                <a:ea typeface="ＭＳ Ｐゴシック" charset="0"/>
                <a:cs typeface="ＭＳ Ｐゴシック" charset="0"/>
              </a:rPr>
              <a:t> their lives from age 16 to 64 </a:t>
            </a:r>
            <a:r>
              <a:rPr lang="en-US" sz="1200" b="0" kern="1200" dirty="0" smtClean="0">
                <a:solidFill>
                  <a:schemeClr val="tx1"/>
                </a:solidFill>
                <a:effectLst/>
                <a:latin typeface="Arial" charset="0"/>
                <a:ea typeface="ＭＳ Ｐゴシック" charset="0"/>
                <a:cs typeface="ＭＳ Ｐゴシック" charset="0"/>
              </a:rPr>
              <a:t>to be $1.56 trillion in present value terms.  The aggregate social burden is $4.75 trillion</a:t>
            </a:r>
            <a:r>
              <a:rPr lang="en-US" sz="1200" kern="1200" dirty="0" smtClean="0">
                <a:solidFill>
                  <a:schemeClr val="tx1"/>
                </a:solidFill>
                <a:effectLst/>
                <a:latin typeface="Arial" charset="0"/>
                <a:ea typeface="ＭＳ Ｐゴシック" charset="0"/>
                <a:cs typeface="ＭＳ Ｐゴシック" charset="0"/>
              </a:rPr>
              <a:t>. These costs ‘roll over’ each year because each year brings a new cohort of opportunity youth.  I would suggest that this alarming finding is a national disgrace.</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smtClean="0"/>
              <a:t>We attempted to build on the approach Belfield and colleagues used to estimate the economic burden of opportunity youth, but we focused our estimates on the 2011 </a:t>
            </a:r>
            <a:r>
              <a:rPr lang="en-US" baseline="0" dirty="0" err="1" smtClean="0"/>
              <a:t>YouthLink</a:t>
            </a:r>
            <a:r>
              <a:rPr lang="en-US" baseline="0" dirty="0" smtClean="0"/>
              <a:t> cohort and developed our estimates using local data wherever possible for their short-term costs from ages 16 to 24.  But we relied on Belfield’s estimates of the cost of opportunity youth for ages 25-64 as part of our estimate of long-term costs for the 2011 </a:t>
            </a:r>
            <a:r>
              <a:rPr lang="en-US" baseline="0" dirty="0" err="1" smtClean="0"/>
              <a:t>YouthLink</a:t>
            </a:r>
            <a:r>
              <a:rPr lang="en-US" baseline="0" dirty="0" smtClean="0"/>
              <a:t> cohort.</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smtClean="0"/>
              <a:t>The reader is directed to the full report for a detailed discussion of research methods and limitations.</a:t>
            </a:r>
            <a:endParaRPr lang="en-US" dirty="0" smtClean="0"/>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8</a:t>
            </a:fld>
            <a:endParaRPr lang="en-US" altLang="en-US"/>
          </a:p>
        </p:txBody>
      </p:sp>
    </p:spTree>
    <p:extLst>
      <p:ext uri="{BB962C8B-B14F-4D97-AF65-F5344CB8AC3E}">
        <p14:creationId xmlns:p14="http://schemas.microsoft.com/office/powerpoint/2010/main" val="119588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altLang="en-US" baseline="0" dirty="0" smtClean="0">
                <a:ea typeface="ＭＳ Ｐゴシック" charset="-128"/>
              </a:rPr>
              <a:t>In order to be able to combine our estimates of short-term costs with Belfield’s estimates of long-term costs we built our cost estimates following Belfield’s categories, first estimating the cost in 2011 of the cohort.</a:t>
            </a:r>
          </a:p>
          <a:p>
            <a:pPr marL="171450" lvl="0" indent="-171450" eaLnBrk="1" hangingPunct="1">
              <a:buFont typeface="Arial"/>
              <a:buChar char="•"/>
            </a:pPr>
            <a:r>
              <a:rPr lang="en-US" altLang="en-US" baseline="0" dirty="0" smtClean="0">
                <a:ea typeface="ＭＳ Ｐゴシック" charset="-128"/>
              </a:rPr>
              <a:t>These are the categories of cost we investigated, which are the same ones that Belfield looked at.</a:t>
            </a:r>
          </a:p>
          <a:p>
            <a:pPr marL="171450" lvl="0" indent="-171450" eaLnBrk="1" hangingPunct="1">
              <a:buFont typeface="Arial"/>
              <a:buChar char="•"/>
            </a:pPr>
            <a:r>
              <a:rPr lang="en-US" altLang="en-US" baseline="0" dirty="0" smtClean="0">
                <a:ea typeface="ＭＳ Ｐゴシック" charset="-128"/>
              </a:rPr>
              <a:t>But because our cohort is homeless or at risk of becoming homeless, we also added costs related to public support for housing them during the year.</a:t>
            </a:r>
          </a:p>
          <a:p>
            <a:pPr marL="171450" indent="-171450">
              <a:buFont typeface="Arial"/>
              <a:buChar char="•"/>
            </a:pPr>
            <a:r>
              <a:rPr lang="en-US" dirty="0" smtClean="0"/>
              <a:t>Like Belfield,</a:t>
            </a:r>
            <a:r>
              <a:rPr lang="en-US" baseline="0" dirty="0" smtClean="0"/>
              <a:t> we estimated the total costs for the cohort and also expressed them in average per person costs, and looked at costs to taxpayers and to society at large.</a:t>
            </a:r>
            <a:endParaRPr lang="en-US" dirty="0" smtClean="0"/>
          </a:p>
          <a:p>
            <a:pPr marL="171450" indent="-171450">
              <a:buFont typeface="Arial"/>
              <a:buChar char="•"/>
            </a:pPr>
            <a:r>
              <a:rPr lang="en-US" baseline="0" dirty="0" smtClean="0"/>
              <a:t>Remember that the costs you see represent estimated excess costs, beyond what costs are for average youth in the general population.</a:t>
            </a:r>
          </a:p>
          <a:p>
            <a:pPr marL="171450" indent="-171450">
              <a:buFont typeface="Arial"/>
              <a:buChar char="•"/>
            </a:pPr>
            <a:r>
              <a:rPr lang="en-US" baseline="0" dirty="0" smtClean="0"/>
              <a:t>In the interest of time I won’t go over each cost category right now.  Each of these categories represents a mini study, and these are detailed in the full report.  Take, for instance, welfare transfer payments.</a:t>
            </a:r>
          </a:p>
        </p:txBody>
      </p:sp>
      <p:sp>
        <p:nvSpPr>
          <p:cNvPr id="4" name="Slide Number Placeholder 3"/>
          <p:cNvSpPr>
            <a:spLocks noGrp="1"/>
          </p:cNvSpPr>
          <p:nvPr>
            <p:ph type="sldNum" sz="quarter" idx="10"/>
          </p:nvPr>
        </p:nvSpPr>
        <p:spPr/>
        <p:txBody>
          <a:bodyPr/>
          <a:lstStyle/>
          <a:p>
            <a:fld id="{8C148350-D69D-D743-B056-B1F6E920C047}" type="slidenum">
              <a:rPr lang="en-US" altLang="en-US" smtClean="0"/>
              <a:pPr/>
              <a:t>9</a:t>
            </a:fld>
            <a:endParaRPr lang="en-US" altLang="en-US"/>
          </a:p>
        </p:txBody>
      </p:sp>
    </p:spTree>
    <p:extLst>
      <p:ext uri="{BB962C8B-B14F-4D97-AF65-F5344CB8AC3E}">
        <p14:creationId xmlns:p14="http://schemas.microsoft.com/office/powerpoint/2010/main" val="258374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24579"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noProof="0" smtClean="0"/>
              <a:t>Click to edit Master title style</a:t>
            </a:r>
          </a:p>
        </p:txBody>
      </p:sp>
      <p:sp>
        <p:nvSpPr>
          <p:cNvPr id="24580" name="Rectangle 4"/>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smtClean="0"/>
              <a:t>Click to edit Master subtitle style</a:t>
            </a:r>
          </a:p>
        </p:txBody>
      </p:sp>
      <p:sp>
        <p:nvSpPr>
          <p:cNvPr id="38" name="Rectangle 5"/>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endParaRPr lang="en-US" altLang="en-US"/>
          </a:p>
        </p:txBody>
      </p:sp>
      <p:sp>
        <p:nvSpPr>
          <p:cNvPr id="39" name="Rectangle 6"/>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Foldes Consulting LLC</a:t>
            </a:r>
          </a:p>
        </p:txBody>
      </p:sp>
      <p:sp>
        <p:nvSpPr>
          <p:cNvPr id="40" name="Rectangle 7"/>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CB5C5DF0-F630-F947-A8ED-E4C779A0927B}" type="slidenum">
              <a:rPr lang="en-US" altLang="en-US"/>
              <a:pPr/>
              <a:t>‹#›</a:t>
            </a:fld>
            <a:endParaRPr lang="en-US" altLang="en-US"/>
          </a:p>
        </p:txBody>
      </p:sp>
    </p:spTree>
    <p:extLst>
      <p:ext uri="{BB962C8B-B14F-4D97-AF65-F5344CB8AC3E}">
        <p14:creationId xmlns:p14="http://schemas.microsoft.com/office/powerpoint/2010/main" val="20448977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Foldes Consulting LLC</a:t>
            </a:r>
          </a:p>
        </p:txBody>
      </p:sp>
      <p:sp>
        <p:nvSpPr>
          <p:cNvPr id="6" name="Rectangle 7"/>
          <p:cNvSpPr>
            <a:spLocks noGrp="1" noChangeArrowheads="1"/>
          </p:cNvSpPr>
          <p:nvPr>
            <p:ph type="sldNum" sz="quarter" idx="12"/>
          </p:nvPr>
        </p:nvSpPr>
        <p:spPr>
          <a:ln/>
        </p:spPr>
        <p:txBody>
          <a:bodyPr/>
          <a:lstStyle>
            <a:lvl1pPr>
              <a:defRPr/>
            </a:lvl1pPr>
          </a:lstStyle>
          <a:p>
            <a:fld id="{E029F5D3-FA1D-8145-9F9F-E665C2448F1D}" type="slidenum">
              <a:rPr lang="en-US" altLang="en-US"/>
              <a:pPr/>
              <a:t>‹#›</a:t>
            </a:fld>
            <a:endParaRPr lang="en-US" altLang="en-US"/>
          </a:p>
        </p:txBody>
      </p:sp>
    </p:spTree>
    <p:extLst>
      <p:ext uri="{BB962C8B-B14F-4D97-AF65-F5344CB8AC3E}">
        <p14:creationId xmlns:p14="http://schemas.microsoft.com/office/powerpoint/2010/main" val="7833686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Foldes Consulting LLC</a:t>
            </a:r>
          </a:p>
        </p:txBody>
      </p:sp>
      <p:sp>
        <p:nvSpPr>
          <p:cNvPr id="6" name="Rectangle 7"/>
          <p:cNvSpPr>
            <a:spLocks noGrp="1" noChangeArrowheads="1"/>
          </p:cNvSpPr>
          <p:nvPr>
            <p:ph type="sldNum" sz="quarter" idx="12"/>
          </p:nvPr>
        </p:nvSpPr>
        <p:spPr>
          <a:ln/>
        </p:spPr>
        <p:txBody>
          <a:bodyPr/>
          <a:lstStyle>
            <a:lvl1pPr>
              <a:defRPr/>
            </a:lvl1pPr>
          </a:lstStyle>
          <a:p>
            <a:fld id="{D44F493F-F068-5D4A-8296-B7C37E0B40A8}" type="slidenum">
              <a:rPr lang="en-US" altLang="en-US"/>
              <a:pPr/>
              <a:t>‹#›</a:t>
            </a:fld>
            <a:endParaRPr lang="en-US" altLang="en-US"/>
          </a:p>
        </p:txBody>
      </p:sp>
    </p:spTree>
    <p:extLst>
      <p:ext uri="{BB962C8B-B14F-4D97-AF65-F5344CB8AC3E}">
        <p14:creationId xmlns:p14="http://schemas.microsoft.com/office/powerpoint/2010/main" val="11025200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Foldes Consulting LLC</a:t>
            </a:r>
          </a:p>
        </p:txBody>
      </p:sp>
      <p:sp>
        <p:nvSpPr>
          <p:cNvPr id="6" name="Rectangle 7"/>
          <p:cNvSpPr>
            <a:spLocks noGrp="1" noChangeArrowheads="1"/>
          </p:cNvSpPr>
          <p:nvPr>
            <p:ph type="sldNum" sz="quarter" idx="12"/>
          </p:nvPr>
        </p:nvSpPr>
        <p:spPr>
          <a:ln/>
        </p:spPr>
        <p:txBody>
          <a:bodyPr/>
          <a:lstStyle>
            <a:lvl1pPr>
              <a:defRPr/>
            </a:lvl1pPr>
          </a:lstStyle>
          <a:p>
            <a:fld id="{DDCBB021-DBB1-144C-A321-1BDBE16D5C39}" type="slidenum">
              <a:rPr lang="en-US" altLang="en-US"/>
              <a:pPr/>
              <a:t>‹#›</a:t>
            </a:fld>
            <a:endParaRPr lang="en-US" altLang="en-US"/>
          </a:p>
        </p:txBody>
      </p:sp>
    </p:spTree>
    <p:extLst>
      <p:ext uri="{BB962C8B-B14F-4D97-AF65-F5344CB8AC3E}">
        <p14:creationId xmlns:p14="http://schemas.microsoft.com/office/powerpoint/2010/main" val="1957747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Foldes Consulting LLC</a:t>
            </a:r>
          </a:p>
        </p:txBody>
      </p:sp>
      <p:sp>
        <p:nvSpPr>
          <p:cNvPr id="6" name="Rectangle 7"/>
          <p:cNvSpPr>
            <a:spLocks noGrp="1" noChangeArrowheads="1"/>
          </p:cNvSpPr>
          <p:nvPr>
            <p:ph type="sldNum" sz="quarter" idx="12"/>
          </p:nvPr>
        </p:nvSpPr>
        <p:spPr>
          <a:ln/>
        </p:spPr>
        <p:txBody>
          <a:bodyPr/>
          <a:lstStyle>
            <a:lvl1pPr>
              <a:defRPr/>
            </a:lvl1pPr>
          </a:lstStyle>
          <a:p>
            <a:fld id="{DD826691-7EB1-B443-B78A-63DA62B1C557}" type="slidenum">
              <a:rPr lang="en-US" altLang="en-US"/>
              <a:pPr/>
              <a:t>‹#›</a:t>
            </a:fld>
            <a:endParaRPr lang="en-US" altLang="en-US"/>
          </a:p>
        </p:txBody>
      </p:sp>
    </p:spTree>
    <p:extLst>
      <p:ext uri="{BB962C8B-B14F-4D97-AF65-F5344CB8AC3E}">
        <p14:creationId xmlns:p14="http://schemas.microsoft.com/office/powerpoint/2010/main" val="424238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Foldes Consulting LLC</a:t>
            </a:r>
          </a:p>
        </p:txBody>
      </p:sp>
      <p:sp>
        <p:nvSpPr>
          <p:cNvPr id="7" name="Rectangle 7"/>
          <p:cNvSpPr>
            <a:spLocks noGrp="1" noChangeArrowheads="1"/>
          </p:cNvSpPr>
          <p:nvPr>
            <p:ph type="sldNum" sz="quarter" idx="12"/>
          </p:nvPr>
        </p:nvSpPr>
        <p:spPr>
          <a:ln/>
        </p:spPr>
        <p:txBody>
          <a:bodyPr/>
          <a:lstStyle>
            <a:lvl1pPr>
              <a:defRPr/>
            </a:lvl1pPr>
          </a:lstStyle>
          <a:p>
            <a:fld id="{067F54E3-7702-3E4D-B6F8-68313D45B4B8}" type="slidenum">
              <a:rPr lang="en-US" altLang="en-US"/>
              <a:pPr/>
              <a:t>‹#›</a:t>
            </a:fld>
            <a:endParaRPr lang="en-US" altLang="en-US"/>
          </a:p>
        </p:txBody>
      </p:sp>
    </p:spTree>
    <p:extLst>
      <p:ext uri="{BB962C8B-B14F-4D97-AF65-F5344CB8AC3E}">
        <p14:creationId xmlns:p14="http://schemas.microsoft.com/office/powerpoint/2010/main" val="7198853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Foldes Consulting LLC</a:t>
            </a:r>
          </a:p>
        </p:txBody>
      </p:sp>
      <p:sp>
        <p:nvSpPr>
          <p:cNvPr id="9" name="Rectangle 7"/>
          <p:cNvSpPr>
            <a:spLocks noGrp="1" noChangeArrowheads="1"/>
          </p:cNvSpPr>
          <p:nvPr>
            <p:ph type="sldNum" sz="quarter" idx="12"/>
          </p:nvPr>
        </p:nvSpPr>
        <p:spPr>
          <a:ln/>
        </p:spPr>
        <p:txBody>
          <a:bodyPr/>
          <a:lstStyle>
            <a:lvl1pPr>
              <a:defRPr/>
            </a:lvl1pPr>
          </a:lstStyle>
          <a:p>
            <a:fld id="{5E62887F-B883-C349-A61C-F9C4CD6BF1BC}" type="slidenum">
              <a:rPr lang="en-US" altLang="en-US"/>
              <a:pPr/>
              <a:t>‹#›</a:t>
            </a:fld>
            <a:endParaRPr lang="en-US" altLang="en-US"/>
          </a:p>
        </p:txBody>
      </p:sp>
    </p:spTree>
    <p:extLst>
      <p:ext uri="{BB962C8B-B14F-4D97-AF65-F5344CB8AC3E}">
        <p14:creationId xmlns:p14="http://schemas.microsoft.com/office/powerpoint/2010/main" val="16497604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Foldes Consulting LLC</a:t>
            </a:r>
          </a:p>
        </p:txBody>
      </p:sp>
      <p:sp>
        <p:nvSpPr>
          <p:cNvPr id="5" name="Rectangle 7"/>
          <p:cNvSpPr>
            <a:spLocks noGrp="1" noChangeArrowheads="1"/>
          </p:cNvSpPr>
          <p:nvPr>
            <p:ph type="sldNum" sz="quarter" idx="12"/>
          </p:nvPr>
        </p:nvSpPr>
        <p:spPr>
          <a:ln/>
        </p:spPr>
        <p:txBody>
          <a:bodyPr/>
          <a:lstStyle>
            <a:lvl1pPr>
              <a:defRPr/>
            </a:lvl1pPr>
          </a:lstStyle>
          <a:p>
            <a:fld id="{52296050-AEDF-4444-81CE-98C82E555C74}" type="slidenum">
              <a:rPr lang="en-US" altLang="en-US"/>
              <a:pPr/>
              <a:t>‹#›</a:t>
            </a:fld>
            <a:endParaRPr lang="en-US" altLang="en-US"/>
          </a:p>
        </p:txBody>
      </p:sp>
    </p:spTree>
    <p:extLst>
      <p:ext uri="{BB962C8B-B14F-4D97-AF65-F5344CB8AC3E}">
        <p14:creationId xmlns:p14="http://schemas.microsoft.com/office/powerpoint/2010/main" val="5965166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Foldes Consulting LLC</a:t>
            </a:r>
          </a:p>
        </p:txBody>
      </p:sp>
      <p:sp>
        <p:nvSpPr>
          <p:cNvPr id="4" name="Rectangle 7"/>
          <p:cNvSpPr>
            <a:spLocks noGrp="1" noChangeArrowheads="1"/>
          </p:cNvSpPr>
          <p:nvPr>
            <p:ph type="sldNum" sz="quarter" idx="12"/>
          </p:nvPr>
        </p:nvSpPr>
        <p:spPr>
          <a:ln/>
        </p:spPr>
        <p:txBody>
          <a:bodyPr/>
          <a:lstStyle>
            <a:lvl1pPr>
              <a:defRPr/>
            </a:lvl1pPr>
          </a:lstStyle>
          <a:p>
            <a:fld id="{81A16EE7-6155-7640-BC85-0702646DCB34}" type="slidenum">
              <a:rPr lang="en-US" altLang="en-US"/>
              <a:pPr/>
              <a:t>‹#›</a:t>
            </a:fld>
            <a:endParaRPr lang="en-US" altLang="en-US"/>
          </a:p>
        </p:txBody>
      </p:sp>
    </p:spTree>
    <p:extLst>
      <p:ext uri="{BB962C8B-B14F-4D97-AF65-F5344CB8AC3E}">
        <p14:creationId xmlns:p14="http://schemas.microsoft.com/office/powerpoint/2010/main" val="11896414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Foldes Consulting LLC</a:t>
            </a:r>
          </a:p>
        </p:txBody>
      </p:sp>
      <p:sp>
        <p:nvSpPr>
          <p:cNvPr id="7" name="Rectangle 7"/>
          <p:cNvSpPr>
            <a:spLocks noGrp="1" noChangeArrowheads="1"/>
          </p:cNvSpPr>
          <p:nvPr>
            <p:ph type="sldNum" sz="quarter" idx="12"/>
          </p:nvPr>
        </p:nvSpPr>
        <p:spPr>
          <a:ln/>
        </p:spPr>
        <p:txBody>
          <a:bodyPr/>
          <a:lstStyle>
            <a:lvl1pPr>
              <a:defRPr/>
            </a:lvl1pPr>
          </a:lstStyle>
          <a:p>
            <a:fld id="{0EFB5EE9-E00F-C148-B8B7-AE9548F5A00C}" type="slidenum">
              <a:rPr lang="en-US" altLang="en-US"/>
              <a:pPr/>
              <a:t>‹#›</a:t>
            </a:fld>
            <a:endParaRPr lang="en-US" altLang="en-US"/>
          </a:p>
        </p:txBody>
      </p:sp>
    </p:spTree>
    <p:extLst>
      <p:ext uri="{BB962C8B-B14F-4D97-AF65-F5344CB8AC3E}">
        <p14:creationId xmlns:p14="http://schemas.microsoft.com/office/powerpoint/2010/main" val="1025202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Foldes Consulting LLC</a:t>
            </a:r>
          </a:p>
        </p:txBody>
      </p:sp>
      <p:sp>
        <p:nvSpPr>
          <p:cNvPr id="7" name="Rectangle 7"/>
          <p:cNvSpPr>
            <a:spLocks noGrp="1" noChangeArrowheads="1"/>
          </p:cNvSpPr>
          <p:nvPr>
            <p:ph type="sldNum" sz="quarter" idx="12"/>
          </p:nvPr>
        </p:nvSpPr>
        <p:spPr>
          <a:ln/>
        </p:spPr>
        <p:txBody>
          <a:bodyPr/>
          <a:lstStyle>
            <a:lvl1pPr>
              <a:defRPr/>
            </a:lvl1pPr>
          </a:lstStyle>
          <a:p>
            <a:fld id="{F02F55A1-AB05-BB4E-B8A9-844B9AE019F3}" type="slidenum">
              <a:rPr lang="en-US" altLang="en-US"/>
              <a:pPr/>
              <a:t>‹#›</a:t>
            </a:fld>
            <a:endParaRPr lang="en-US" altLang="en-US"/>
          </a:p>
        </p:txBody>
      </p:sp>
    </p:spTree>
    <p:extLst>
      <p:ext uri="{BB962C8B-B14F-4D97-AF65-F5344CB8AC3E}">
        <p14:creationId xmlns:p14="http://schemas.microsoft.com/office/powerpoint/2010/main" val="13504900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23555"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3556"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7"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2355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ea typeface="ＭＳ Ｐゴシック" charset="0"/>
                <a:cs typeface="ＭＳ Ｐゴシック" charset="0"/>
              </a:defRPr>
            </a:lvl1pPr>
          </a:lstStyle>
          <a:p>
            <a:pPr>
              <a:defRPr/>
            </a:pPr>
            <a:r>
              <a:rPr lang="en-US"/>
              <a:t>Foldes Consulting LLC</a:t>
            </a:r>
          </a:p>
        </p:txBody>
      </p:sp>
      <p:sp>
        <p:nvSpPr>
          <p:cNvPr id="23559"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AB414A41-9F13-8848-B29F-78BE20078B6D}" type="slidenum">
              <a:rPr lang="en-US" altLang="en-US"/>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23561"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62"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63" name="Oval 11"/>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64" name="Oval 12"/>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65" name="Oval 13"/>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66" name="Oval 14"/>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67" name="Oval 15"/>
            <p:cNvSpPr>
              <a:spLocks noChangeArrowheads="1"/>
            </p:cNvSpPr>
            <p:nvPr/>
          </p:nvSpPr>
          <p:spPr bwMode="auto">
            <a:xfrm>
              <a:off x="5472" y="1072"/>
              <a:ext cx="73" cy="77"/>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68" name="Oval 16"/>
            <p:cNvSpPr>
              <a:spLocks noChangeArrowheads="1"/>
            </p:cNvSpPr>
            <p:nvPr/>
          </p:nvSpPr>
          <p:spPr bwMode="auto">
            <a:xfrm>
              <a:off x="5136" y="1184"/>
              <a:ext cx="80" cy="73"/>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69" name="Oval 17"/>
            <p:cNvSpPr>
              <a:spLocks noChangeArrowheads="1"/>
            </p:cNvSpPr>
            <p:nvPr/>
          </p:nvSpPr>
          <p:spPr bwMode="auto">
            <a:xfrm>
              <a:off x="5248" y="1184"/>
              <a:ext cx="79" cy="73"/>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70" name="Oval 18"/>
            <p:cNvSpPr>
              <a:spLocks noChangeArrowheads="1"/>
            </p:cNvSpPr>
            <p:nvPr/>
          </p:nvSpPr>
          <p:spPr bwMode="auto">
            <a:xfrm>
              <a:off x="5360" y="1184"/>
              <a:ext cx="76" cy="73"/>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71" name="Oval 19"/>
            <p:cNvSpPr>
              <a:spLocks noChangeArrowheads="1"/>
            </p:cNvSpPr>
            <p:nvPr/>
          </p:nvSpPr>
          <p:spPr bwMode="auto">
            <a:xfrm>
              <a:off x="5472" y="1184"/>
              <a:ext cx="73" cy="73"/>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72" name="Oval 20"/>
            <p:cNvSpPr>
              <a:spLocks noChangeArrowheads="1"/>
            </p:cNvSpPr>
            <p:nvPr/>
          </p:nvSpPr>
          <p:spPr bwMode="auto">
            <a:xfrm>
              <a:off x="5584" y="1184"/>
              <a:ext cx="80" cy="73"/>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73"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74"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75" name="Oval 23"/>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76" name="Oval 24"/>
            <p:cNvSpPr>
              <a:spLocks noChangeArrowheads="1"/>
            </p:cNvSpPr>
            <p:nvPr/>
          </p:nvSpPr>
          <p:spPr bwMode="auto">
            <a:xfrm>
              <a:off x="5472" y="1296"/>
              <a:ext cx="73" cy="8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77"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78"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79" name="Oval 27"/>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80" name="Oval 28"/>
            <p:cNvSpPr>
              <a:spLocks noChangeArrowheads="1"/>
            </p:cNvSpPr>
            <p:nvPr/>
          </p:nvSpPr>
          <p:spPr bwMode="auto">
            <a:xfrm>
              <a:off x="5472" y="1408"/>
              <a:ext cx="73" cy="8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81"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82"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83"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84" name="Oval 32"/>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85" name="Oval 33"/>
            <p:cNvSpPr>
              <a:spLocks noChangeArrowheads="1"/>
            </p:cNvSpPr>
            <p:nvPr/>
          </p:nvSpPr>
          <p:spPr bwMode="auto">
            <a:xfrm>
              <a:off x="5472" y="1520"/>
              <a:ext cx="73" cy="79"/>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86" name="Oval 34"/>
            <p:cNvSpPr>
              <a:spLocks noChangeArrowheads="1"/>
            </p:cNvSpPr>
            <p:nvPr/>
          </p:nvSpPr>
          <p:spPr bwMode="auto">
            <a:xfrm>
              <a:off x="5136" y="1632"/>
              <a:ext cx="80" cy="75"/>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87" name="Oval 35"/>
            <p:cNvSpPr>
              <a:spLocks noChangeArrowheads="1"/>
            </p:cNvSpPr>
            <p:nvPr/>
          </p:nvSpPr>
          <p:spPr bwMode="auto">
            <a:xfrm>
              <a:off x="5248" y="1632"/>
              <a:ext cx="79" cy="75"/>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88" name="Oval 36"/>
            <p:cNvSpPr>
              <a:spLocks noChangeArrowheads="1"/>
            </p:cNvSpPr>
            <p:nvPr/>
          </p:nvSpPr>
          <p:spPr bwMode="auto">
            <a:xfrm>
              <a:off x="5360" y="1632"/>
              <a:ext cx="76" cy="75"/>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89" name="Oval 37"/>
            <p:cNvSpPr>
              <a:spLocks noChangeArrowheads="1"/>
            </p:cNvSpPr>
            <p:nvPr/>
          </p:nvSpPr>
          <p:spPr bwMode="auto">
            <a:xfrm>
              <a:off x="5472" y="1632"/>
              <a:ext cx="73" cy="75"/>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90"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591" name="Oval 39"/>
            <p:cNvSpPr>
              <a:spLocks noChangeArrowheads="1"/>
            </p:cNvSpPr>
            <p:nvPr/>
          </p:nvSpPr>
          <p:spPr bwMode="auto">
            <a:xfrm>
              <a:off x="5472" y="1744"/>
              <a:ext cx="73" cy="80"/>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spTree>
  </p:cSld>
  <p:clrMap bg1="lt1" tx1="dk1" bg2="lt2" tx2="dk2" accent1="accent1" accent2="accent2" accent3="accent3" accent4="accent4" accent5="accent5" accent6="accent6" hlink="hlink" folHlink="folHlink"/>
  <p:sldLayoutIdLst>
    <p:sldLayoutId id="2147483802"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l"/>
        <a:defRPr sz="3000">
          <a:solidFill>
            <a:schemeClr val="tx1"/>
          </a:solidFill>
          <a:latin typeface="+mn-lt"/>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package" Target="../embeddings/Microsoft_Word_Document5.docx"/><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package" Target="../embeddings/Microsoft_Word_Document6.docx"/><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t>Foldes Consulting LLC</a:t>
            </a:r>
          </a:p>
        </p:txBody>
      </p:sp>
      <p:sp>
        <p:nvSpPr>
          <p:cNvPr id="5" name="Rectangle 7"/>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7EB4116-B163-364A-9347-4FB1C9BD8F9D}" type="slidenum">
              <a:rPr lang="en-US" altLang="en-US" sz="1000"/>
              <a:pPr/>
              <a:t>1</a:t>
            </a:fld>
            <a:endParaRPr lang="en-US" altLang="en-US" sz="1000"/>
          </a:p>
        </p:txBody>
      </p:sp>
      <p:sp>
        <p:nvSpPr>
          <p:cNvPr id="2050"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sz="2400" dirty="0"/>
              <a:t>The Economic Burden of </a:t>
            </a:r>
            <a:r>
              <a:rPr lang="en-US" sz="2400" dirty="0" smtClean="0"/>
              <a:t>Youth</a:t>
            </a:r>
            <a:br>
              <a:rPr lang="en-US" sz="2400" dirty="0" smtClean="0"/>
            </a:br>
            <a:r>
              <a:rPr lang="en-US" sz="2400" dirty="0" smtClean="0"/>
              <a:t>Experiencing </a:t>
            </a:r>
            <a:r>
              <a:rPr lang="en-US" sz="2400" dirty="0"/>
              <a:t>Homelessness and </a:t>
            </a:r>
            <a:r>
              <a:rPr lang="en-US" sz="2400" dirty="0" smtClean="0"/>
              <a:t>the Financial </a:t>
            </a:r>
            <a:r>
              <a:rPr lang="en-US" sz="2400" dirty="0"/>
              <a:t>Case for Investing </a:t>
            </a:r>
            <a:r>
              <a:rPr lang="en-US" sz="2400" dirty="0" smtClean="0"/>
              <a:t>in</a:t>
            </a:r>
            <a:br>
              <a:rPr lang="en-US" sz="2400" dirty="0" smtClean="0"/>
            </a:br>
            <a:r>
              <a:rPr lang="en-US" sz="2400" dirty="0" smtClean="0"/>
              <a:t>Interventions </a:t>
            </a:r>
            <a:r>
              <a:rPr lang="en-US" sz="2400" dirty="0"/>
              <a:t>to Change </a:t>
            </a:r>
            <a:r>
              <a:rPr lang="en-US" sz="2400" dirty="0" smtClean="0"/>
              <a:t>Peoples’ Lives</a:t>
            </a:r>
            <a:endParaRPr lang="en-US" sz="2400" dirty="0" smtClean="0">
              <a:cs typeface="+mj-cs"/>
            </a:endParaRPr>
          </a:p>
        </p:txBody>
      </p:sp>
      <p:sp>
        <p:nvSpPr>
          <p:cNvPr id="2051" name="Rectangle 3"/>
          <p:cNvSpPr>
            <a:spLocks noGrp="1" noChangeArrowheads="1"/>
          </p:cNvSpPr>
          <p:nvPr>
            <p:ph type="subTitle" idx="1"/>
          </p:nvPr>
        </p:nvSpPr>
        <p:spPr>
          <a:xfrm>
            <a:off x="533400" y="3049588"/>
            <a:ext cx="6564313" cy="2362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buFont typeface="Wingdings" charset="2"/>
              <a:buNone/>
            </a:pPr>
            <a:r>
              <a:rPr lang="en-US" altLang="en-US" sz="2400" b="1" dirty="0" smtClean="0"/>
              <a:t>Steven </a:t>
            </a:r>
            <a:r>
              <a:rPr lang="en-US" altLang="en-US" sz="2400" b="1" dirty="0"/>
              <a:t>Foldes, Ph.D</a:t>
            </a:r>
            <a:r>
              <a:rPr lang="en-US" altLang="en-US" sz="2400" b="1" dirty="0" smtClean="0"/>
              <a:t>.</a:t>
            </a:r>
          </a:p>
          <a:p>
            <a:pPr eaLnBrk="1" hangingPunct="1">
              <a:buFont typeface="Wingdings" charset="2"/>
              <a:buNone/>
            </a:pPr>
            <a:r>
              <a:rPr lang="en-US" altLang="en-US" sz="2000" dirty="0" smtClean="0"/>
              <a:t>Principal, Foldes Consulting LLC</a:t>
            </a:r>
          </a:p>
          <a:p>
            <a:pPr eaLnBrk="1" hangingPunct="1">
              <a:buFont typeface="Wingdings" charset="2"/>
              <a:buNone/>
            </a:pPr>
            <a:r>
              <a:rPr lang="en-US" altLang="en-US" sz="2000" dirty="0" smtClean="0"/>
              <a:t>Adjunct Associate Professor, Epidemiology and Community Health, University of Minnesota</a:t>
            </a:r>
          </a:p>
          <a:p>
            <a:pPr eaLnBrk="1" hangingPunct="1">
              <a:buFont typeface="Wingdings" charset="2"/>
              <a:buNone/>
            </a:pPr>
            <a:r>
              <a:rPr lang="en-US" altLang="en-US" sz="2400" b="1" dirty="0" smtClean="0"/>
              <a:t>Andrea </a:t>
            </a:r>
            <a:r>
              <a:rPr lang="en-US" altLang="en-US" sz="2400" b="1" dirty="0" err="1" smtClean="0"/>
              <a:t>Lubov</a:t>
            </a:r>
            <a:r>
              <a:rPr lang="en-US" altLang="en-US" sz="2400" b="1" dirty="0" smtClean="0"/>
              <a:t>, Ph.D.</a:t>
            </a:r>
          </a:p>
          <a:p>
            <a:pPr eaLnBrk="1" hangingPunct="1">
              <a:buFont typeface="Wingdings" charset="2"/>
              <a:buNone/>
            </a:pPr>
            <a:r>
              <a:rPr lang="en-US" altLang="en-US" sz="2000" dirty="0"/>
              <a:t>Independent Consultant</a:t>
            </a:r>
          </a:p>
          <a:p>
            <a:pPr eaLnBrk="1" hangingPunct="1">
              <a:buFont typeface="Wingdings" charset="2"/>
              <a:buNone/>
            </a:pPr>
            <a:r>
              <a:rPr lang="en-US" altLang="en-US" sz="2400" dirty="0" smtClean="0"/>
              <a:t>May 19, 2016</a:t>
            </a: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10</a:t>
            </a:fld>
            <a:endParaRPr lang="en-US" altLang="en-US"/>
          </a:p>
        </p:txBody>
      </p:sp>
      <p:graphicFrame>
        <p:nvGraphicFramePr>
          <p:cNvPr id="4" name="Object 3"/>
          <p:cNvGraphicFramePr>
            <a:graphicFrameLocks noChangeAspect="1"/>
          </p:cNvGraphicFramePr>
          <p:nvPr>
            <p:extLst>
              <p:ext uri="{D42A27DB-BD31-4B8C-83A1-F6EECF244321}">
                <p14:modId xmlns:p14="http://schemas.microsoft.com/office/powerpoint/2010/main" val="712056517"/>
              </p:ext>
            </p:extLst>
          </p:nvPr>
        </p:nvGraphicFramePr>
        <p:xfrm>
          <a:off x="381000" y="2057400"/>
          <a:ext cx="8763000" cy="2781905"/>
        </p:xfrm>
        <a:graphic>
          <a:graphicData uri="http://schemas.openxmlformats.org/presentationml/2006/ole">
            <mc:AlternateContent xmlns:mc="http://schemas.openxmlformats.org/markup-compatibility/2006">
              <mc:Choice xmlns:v="urn:schemas-microsoft-com:vml" Requires="v">
                <p:oleObj spid="_x0000_s63604" name="Document" r:id="rId5" imgW="5638800" imgH="1790700" progId="Word.Document.12">
                  <p:embed/>
                </p:oleObj>
              </mc:Choice>
              <mc:Fallback>
                <p:oleObj name="Document" r:id="rId5" imgW="5638800" imgH="1790700" progId="Word.Document.12">
                  <p:embed/>
                  <p:pic>
                    <p:nvPicPr>
                      <p:cNvPr id="0" name=""/>
                      <p:cNvPicPr/>
                      <p:nvPr/>
                    </p:nvPicPr>
                    <p:blipFill>
                      <a:blip r:embed="rId6"/>
                      <a:stretch>
                        <a:fillRect/>
                      </a:stretch>
                    </p:blipFill>
                    <p:spPr>
                      <a:xfrm>
                        <a:off x="381000" y="2057400"/>
                        <a:ext cx="8763000" cy="2781905"/>
                      </a:xfrm>
                      <a:prstGeom prst="rect">
                        <a:avLst/>
                      </a:prstGeom>
                    </p:spPr>
                  </p:pic>
                </p:oleObj>
              </mc:Fallback>
            </mc:AlternateContent>
          </a:graphicData>
        </a:graphic>
      </p:graphicFrame>
    </p:spTree>
    <p:extLst>
      <p:ext uri="{BB962C8B-B14F-4D97-AF65-F5344CB8AC3E}">
        <p14:creationId xmlns:p14="http://schemas.microsoft.com/office/powerpoint/2010/main" val="476316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11</a:t>
            </a:fld>
            <a:endParaRPr lang="en-US"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1379030387"/>
              </p:ext>
            </p:extLst>
          </p:nvPr>
        </p:nvGraphicFramePr>
        <p:xfrm>
          <a:off x="1752600" y="762000"/>
          <a:ext cx="5887770" cy="5556251"/>
        </p:xfrm>
        <a:graphic>
          <a:graphicData uri="http://schemas.openxmlformats.org/presentationml/2006/ole">
            <mc:AlternateContent xmlns:mc="http://schemas.openxmlformats.org/markup-compatibility/2006">
              <mc:Choice xmlns:v="urn:schemas-microsoft-com:vml" Requires="v">
                <p:oleObj spid="_x0000_s64623" name="Document" r:id="rId5" imgW="5638800" imgH="5321300" progId="Word.Document.12">
                  <p:embed/>
                </p:oleObj>
              </mc:Choice>
              <mc:Fallback>
                <p:oleObj name="Document" r:id="rId5" imgW="5638800" imgH="5321300" progId="Word.Document.12">
                  <p:embed/>
                  <p:pic>
                    <p:nvPicPr>
                      <p:cNvPr id="0" name=""/>
                      <p:cNvPicPr/>
                      <p:nvPr/>
                    </p:nvPicPr>
                    <p:blipFill>
                      <a:blip r:embed="rId6"/>
                      <a:stretch>
                        <a:fillRect/>
                      </a:stretch>
                    </p:blipFill>
                    <p:spPr>
                      <a:xfrm>
                        <a:off x="1752600" y="762000"/>
                        <a:ext cx="5887770" cy="5556251"/>
                      </a:xfrm>
                      <a:prstGeom prst="rect">
                        <a:avLst/>
                      </a:prstGeom>
                    </p:spPr>
                  </p:pic>
                </p:oleObj>
              </mc:Fallback>
            </mc:AlternateContent>
          </a:graphicData>
        </a:graphic>
      </p:graphicFrame>
      <p:sp>
        <p:nvSpPr>
          <p:cNvPr id="7" name="Rectangle 6"/>
          <p:cNvSpPr/>
          <p:nvPr/>
        </p:nvSpPr>
        <p:spPr>
          <a:xfrm>
            <a:off x="1752600" y="0"/>
            <a:ext cx="6019800" cy="707886"/>
          </a:xfrm>
          <a:prstGeom prst="rect">
            <a:avLst/>
          </a:prstGeom>
        </p:spPr>
        <p:txBody>
          <a:bodyPr wrap="square">
            <a:spAutoFit/>
          </a:bodyPr>
          <a:lstStyle/>
          <a:p>
            <a:pPr marL="0" marR="0">
              <a:spcBef>
                <a:spcPts val="0"/>
              </a:spcBef>
              <a:spcAft>
                <a:spcPts val="0"/>
              </a:spcAft>
            </a:pPr>
            <a:r>
              <a:rPr lang="en-US" sz="2000" dirty="0">
                <a:latin typeface="Calibri"/>
                <a:ea typeface="ＭＳ 明朝"/>
                <a:cs typeface="Times New Roman"/>
              </a:rPr>
              <a:t>Annual fiscal and social costs of </a:t>
            </a:r>
            <a:r>
              <a:rPr lang="en-US" sz="2000" dirty="0" err="1">
                <a:latin typeface="Calibri"/>
                <a:ea typeface="ＭＳ 明朝"/>
                <a:cs typeface="Times New Roman"/>
              </a:rPr>
              <a:t>YouthLink</a:t>
            </a:r>
            <a:r>
              <a:rPr lang="en-US" sz="2000" dirty="0">
                <a:latin typeface="Calibri"/>
                <a:ea typeface="ＭＳ 明朝"/>
                <a:cs typeface="Times New Roman"/>
              </a:rPr>
              <a:t> 2011 cohort, per person and as a cohort.</a:t>
            </a:r>
            <a:endParaRPr lang="en-US" sz="2000" dirty="0">
              <a:effectLst/>
              <a:latin typeface="Cambria"/>
              <a:ea typeface="ＭＳ 明朝"/>
              <a:cs typeface="Times New Roman"/>
            </a:endParaRPr>
          </a:p>
        </p:txBody>
      </p:sp>
      <p:sp>
        <p:nvSpPr>
          <p:cNvPr id="3" name="Rectangle 2"/>
          <p:cNvSpPr/>
          <p:nvPr/>
        </p:nvSpPr>
        <p:spPr bwMode="auto">
          <a:xfrm>
            <a:off x="3429000" y="1676400"/>
            <a:ext cx="4267200" cy="20574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4" name="Rectangle 13"/>
          <p:cNvSpPr/>
          <p:nvPr/>
        </p:nvSpPr>
        <p:spPr bwMode="auto">
          <a:xfrm>
            <a:off x="3429000" y="4191000"/>
            <a:ext cx="4191000" cy="1981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522892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12</a:t>
            </a:fld>
            <a:endParaRPr lang="en-US"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4005653596"/>
              </p:ext>
            </p:extLst>
          </p:nvPr>
        </p:nvGraphicFramePr>
        <p:xfrm>
          <a:off x="1752600" y="762000"/>
          <a:ext cx="5887770" cy="5556251"/>
        </p:xfrm>
        <a:graphic>
          <a:graphicData uri="http://schemas.openxmlformats.org/presentationml/2006/ole">
            <mc:AlternateContent xmlns:mc="http://schemas.openxmlformats.org/markup-compatibility/2006">
              <mc:Choice xmlns:v="urn:schemas-microsoft-com:vml" Requires="v">
                <p:oleObj spid="_x0000_s1139" name="Document" r:id="rId5" imgW="5638800" imgH="5321300" progId="Word.Document.12">
                  <p:embed/>
                </p:oleObj>
              </mc:Choice>
              <mc:Fallback>
                <p:oleObj name="Document" r:id="rId5" imgW="5638800" imgH="5321300" progId="Word.Document.12">
                  <p:embed/>
                  <p:pic>
                    <p:nvPicPr>
                      <p:cNvPr id="0" name=""/>
                      <p:cNvPicPr/>
                      <p:nvPr/>
                    </p:nvPicPr>
                    <p:blipFill>
                      <a:blip r:embed="rId6"/>
                      <a:stretch>
                        <a:fillRect/>
                      </a:stretch>
                    </p:blipFill>
                    <p:spPr>
                      <a:xfrm>
                        <a:off x="1752600" y="762000"/>
                        <a:ext cx="5887770" cy="5556251"/>
                      </a:xfrm>
                      <a:prstGeom prst="rect">
                        <a:avLst/>
                      </a:prstGeom>
                    </p:spPr>
                  </p:pic>
                </p:oleObj>
              </mc:Fallback>
            </mc:AlternateContent>
          </a:graphicData>
        </a:graphic>
      </p:graphicFrame>
      <p:sp>
        <p:nvSpPr>
          <p:cNvPr id="7" name="Rectangle 6"/>
          <p:cNvSpPr/>
          <p:nvPr/>
        </p:nvSpPr>
        <p:spPr>
          <a:xfrm>
            <a:off x="1752600" y="0"/>
            <a:ext cx="6019800" cy="707886"/>
          </a:xfrm>
          <a:prstGeom prst="rect">
            <a:avLst/>
          </a:prstGeom>
        </p:spPr>
        <p:txBody>
          <a:bodyPr wrap="square">
            <a:spAutoFit/>
          </a:bodyPr>
          <a:lstStyle/>
          <a:p>
            <a:pPr marL="0" marR="0">
              <a:spcBef>
                <a:spcPts val="0"/>
              </a:spcBef>
              <a:spcAft>
                <a:spcPts val="0"/>
              </a:spcAft>
            </a:pPr>
            <a:r>
              <a:rPr lang="en-US" sz="2000" dirty="0">
                <a:latin typeface="Calibri"/>
                <a:ea typeface="ＭＳ 明朝"/>
                <a:cs typeface="Times New Roman"/>
              </a:rPr>
              <a:t>Annual fiscal and social costs of </a:t>
            </a:r>
            <a:r>
              <a:rPr lang="en-US" sz="2000" dirty="0" err="1">
                <a:latin typeface="Calibri"/>
                <a:ea typeface="ＭＳ 明朝"/>
                <a:cs typeface="Times New Roman"/>
              </a:rPr>
              <a:t>YouthLink</a:t>
            </a:r>
            <a:r>
              <a:rPr lang="en-US" sz="2000" dirty="0">
                <a:latin typeface="Calibri"/>
                <a:ea typeface="ＭＳ 明朝"/>
                <a:cs typeface="Times New Roman"/>
              </a:rPr>
              <a:t> 2011 cohort, per person and as a cohort.</a:t>
            </a:r>
            <a:endParaRPr lang="en-US" sz="2000" dirty="0">
              <a:effectLst/>
              <a:latin typeface="Cambria"/>
              <a:ea typeface="ＭＳ 明朝"/>
              <a:cs typeface="Times New Roman"/>
            </a:endParaRPr>
          </a:p>
        </p:txBody>
      </p:sp>
    </p:spTree>
    <p:extLst>
      <p:ext uri="{BB962C8B-B14F-4D97-AF65-F5344CB8AC3E}">
        <p14:creationId xmlns:p14="http://schemas.microsoft.com/office/powerpoint/2010/main" val="4226889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13</a:t>
            </a:fld>
            <a:endParaRPr lang="en-US" altLang="en-US"/>
          </a:p>
        </p:txBody>
      </p:sp>
      <p:sp>
        <p:nvSpPr>
          <p:cNvPr id="4" name="Right Arrow 3"/>
          <p:cNvSpPr/>
          <p:nvPr/>
        </p:nvSpPr>
        <p:spPr bwMode="auto">
          <a:xfrm>
            <a:off x="1676400" y="3276600"/>
            <a:ext cx="6172200" cy="1143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5" name="Left Brace 4"/>
          <p:cNvSpPr/>
          <p:nvPr/>
        </p:nvSpPr>
        <p:spPr bwMode="auto">
          <a:xfrm rot="5400000">
            <a:off x="1943100" y="2628900"/>
            <a:ext cx="533400" cy="10668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Left Brace 5"/>
          <p:cNvSpPr/>
          <p:nvPr/>
        </p:nvSpPr>
        <p:spPr bwMode="auto">
          <a:xfrm rot="16200000">
            <a:off x="1943100" y="4000500"/>
            <a:ext cx="533400" cy="10668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Left Brace 6"/>
          <p:cNvSpPr/>
          <p:nvPr/>
        </p:nvSpPr>
        <p:spPr bwMode="auto">
          <a:xfrm rot="16200000">
            <a:off x="5029200" y="1981200"/>
            <a:ext cx="533400" cy="51054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Left Brace 7"/>
          <p:cNvSpPr/>
          <p:nvPr/>
        </p:nvSpPr>
        <p:spPr bwMode="auto">
          <a:xfrm rot="5400000">
            <a:off x="5029200" y="609600"/>
            <a:ext cx="533400" cy="51054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TextBox 8"/>
          <p:cNvSpPr txBox="1"/>
          <p:nvPr/>
        </p:nvSpPr>
        <p:spPr>
          <a:xfrm>
            <a:off x="1600200" y="3657600"/>
            <a:ext cx="6228187" cy="338554"/>
          </a:xfrm>
          <a:prstGeom prst="rect">
            <a:avLst/>
          </a:prstGeom>
          <a:noFill/>
        </p:spPr>
        <p:txBody>
          <a:bodyPr wrap="none" rtlCol="0">
            <a:spAutoFit/>
          </a:bodyPr>
          <a:lstStyle/>
          <a:p>
            <a:r>
              <a:rPr lang="en-US" sz="1600" dirty="0" smtClean="0"/>
              <a:t>16          24 25                                                                               64</a:t>
            </a:r>
            <a:endParaRPr lang="en-US" sz="1600" dirty="0"/>
          </a:p>
        </p:txBody>
      </p:sp>
      <p:sp>
        <p:nvSpPr>
          <p:cNvPr id="10" name="TextBox 9"/>
          <p:cNvSpPr txBox="1"/>
          <p:nvPr/>
        </p:nvSpPr>
        <p:spPr>
          <a:xfrm>
            <a:off x="1676400" y="2514600"/>
            <a:ext cx="1111778" cy="400110"/>
          </a:xfrm>
          <a:prstGeom prst="rect">
            <a:avLst/>
          </a:prstGeom>
          <a:noFill/>
        </p:spPr>
        <p:txBody>
          <a:bodyPr wrap="none" rtlCol="0">
            <a:spAutoFit/>
          </a:bodyPr>
          <a:lstStyle/>
          <a:p>
            <a:r>
              <a:rPr lang="en-US" sz="2000" dirty="0" smtClean="0"/>
              <a:t>$77,442</a:t>
            </a:r>
            <a:endParaRPr lang="en-US" sz="2000" dirty="0"/>
          </a:p>
        </p:txBody>
      </p:sp>
      <p:sp>
        <p:nvSpPr>
          <p:cNvPr id="11" name="TextBox 10"/>
          <p:cNvSpPr txBox="1"/>
          <p:nvPr/>
        </p:nvSpPr>
        <p:spPr>
          <a:xfrm>
            <a:off x="1371600" y="4876800"/>
            <a:ext cx="1734569" cy="400110"/>
          </a:xfrm>
          <a:prstGeom prst="rect">
            <a:avLst/>
          </a:prstGeom>
          <a:noFill/>
        </p:spPr>
        <p:txBody>
          <a:bodyPr wrap="none" rtlCol="0">
            <a:spAutoFit/>
          </a:bodyPr>
          <a:lstStyle/>
          <a:p>
            <a:r>
              <a:rPr lang="en-US" sz="2000" dirty="0" smtClean="0"/>
              <a:t>$112,400,468</a:t>
            </a:r>
            <a:endParaRPr lang="en-US" sz="2000" dirty="0"/>
          </a:p>
        </p:txBody>
      </p:sp>
      <p:sp>
        <p:nvSpPr>
          <p:cNvPr id="12" name="Left Brace 11"/>
          <p:cNvSpPr/>
          <p:nvPr/>
        </p:nvSpPr>
        <p:spPr bwMode="auto">
          <a:xfrm rot="5400000">
            <a:off x="4495800" y="-762000"/>
            <a:ext cx="533400" cy="61722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Left Brace 12"/>
          <p:cNvSpPr/>
          <p:nvPr/>
        </p:nvSpPr>
        <p:spPr bwMode="auto">
          <a:xfrm rot="16200000">
            <a:off x="4495800" y="2438400"/>
            <a:ext cx="533400" cy="61722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4" name="TextBox 13"/>
          <p:cNvSpPr txBox="1"/>
          <p:nvPr/>
        </p:nvSpPr>
        <p:spPr>
          <a:xfrm>
            <a:off x="4114800" y="1676400"/>
            <a:ext cx="1254420" cy="400110"/>
          </a:xfrm>
          <a:prstGeom prst="rect">
            <a:avLst/>
          </a:prstGeom>
          <a:noFill/>
        </p:spPr>
        <p:txBody>
          <a:bodyPr wrap="none" rtlCol="0">
            <a:spAutoFit/>
          </a:bodyPr>
          <a:lstStyle/>
          <a:p>
            <a:r>
              <a:rPr lang="en-US" sz="2000" b="1" dirty="0" smtClean="0"/>
              <a:t>$248,182</a:t>
            </a:r>
            <a:endParaRPr lang="en-US" sz="2000" b="1" dirty="0"/>
          </a:p>
        </p:txBody>
      </p:sp>
      <p:sp>
        <p:nvSpPr>
          <p:cNvPr id="15" name="TextBox 14"/>
          <p:cNvSpPr txBox="1"/>
          <p:nvPr/>
        </p:nvSpPr>
        <p:spPr>
          <a:xfrm>
            <a:off x="3962400" y="5715000"/>
            <a:ext cx="1753605" cy="400110"/>
          </a:xfrm>
          <a:prstGeom prst="rect">
            <a:avLst/>
          </a:prstGeom>
          <a:noFill/>
        </p:spPr>
        <p:txBody>
          <a:bodyPr wrap="none" rtlCol="0">
            <a:spAutoFit/>
          </a:bodyPr>
          <a:lstStyle/>
          <a:p>
            <a:r>
              <a:rPr lang="en-US" sz="2000" b="1" dirty="0" smtClean="0"/>
              <a:t>$360,144,208</a:t>
            </a:r>
            <a:endParaRPr lang="en-US" sz="2000" b="1" dirty="0"/>
          </a:p>
        </p:txBody>
      </p:sp>
      <p:sp>
        <p:nvSpPr>
          <p:cNvPr id="16" name="Rectangle 15"/>
          <p:cNvSpPr/>
          <p:nvPr/>
        </p:nvSpPr>
        <p:spPr>
          <a:xfrm>
            <a:off x="838200" y="838200"/>
            <a:ext cx="7010400" cy="707886"/>
          </a:xfrm>
          <a:prstGeom prst="rect">
            <a:avLst/>
          </a:prstGeom>
        </p:spPr>
        <p:txBody>
          <a:bodyPr wrap="square">
            <a:spAutoFit/>
          </a:bodyPr>
          <a:lstStyle/>
          <a:p>
            <a:pPr marL="0" marR="0">
              <a:spcBef>
                <a:spcPts val="0"/>
              </a:spcBef>
              <a:spcAft>
                <a:spcPts val="0"/>
              </a:spcAft>
            </a:pPr>
            <a:r>
              <a:rPr lang="en-US" sz="2000" dirty="0">
                <a:latin typeface="Calibri"/>
                <a:ea typeface="ＭＳ 明朝"/>
                <a:cs typeface="Times New Roman"/>
              </a:rPr>
              <a:t>Present value of the estimated immediate (5-year), long-term and lifetime </a:t>
            </a:r>
            <a:r>
              <a:rPr lang="en-US" sz="2000" b="1" dirty="0">
                <a:solidFill>
                  <a:srgbClr val="FF0000"/>
                </a:solidFill>
                <a:latin typeface="Calibri"/>
                <a:ea typeface="ＭＳ 明朝"/>
                <a:cs typeface="Times New Roman"/>
              </a:rPr>
              <a:t>fiscal </a:t>
            </a:r>
            <a:r>
              <a:rPr lang="en-US" sz="2000" b="1" dirty="0" smtClean="0">
                <a:solidFill>
                  <a:srgbClr val="FF0000"/>
                </a:solidFill>
                <a:latin typeface="Calibri"/>
                <a:ea typeface="ＭＳ 明朝"/>
                <a:cs typeface="Times New Roman"/>
              </a:rPr>
              <a:t>costs </a:t>
            </a:r>
            <a:r>
              <a:rPr lang="en-US" sz="2000" dirty="0">
                <a:latin typeface="Calibri"/>
                <a:ea typeface="ＭＳ 明朝"/>
                <a:cs typeface="Times New Roman"/>
              </a:rPr>
              <a:t>of the 2011 </a:t>
            </a:r>
            <a:r>
              <a:rPr lang="en-US" sz="2000" dirty="0" err="1">
                <a:latin typeface="Calibri"/>
                <a:ea typeface="ＭＳ 明朝"/>
                <a:cs typeface="Times New Roman"/>
              </a:rPr>
              <a:t>YouthLink</a:t>
            </a:r>
            <a:r>
              <a:rPr lang="en-US" sz="2000" dirty="0">
                <a:latin typeface="Calibri"/>
                <a:ea typeface="ＭＳ 明朝"/>
                <a:cs typeface="Times New Roman"/>
              </a:rPr>
              <a:t> cohort.  </a:t>
            </a:r>
            <a:endParaRPr lang="en-US" sz="2000" dirty="0">
              <a:effectLst/>
              <a:latin typeface="Cambria"/>
              <a:ea typeface="ＭＳ 明朝"/>
              <a:cs typeface="Times New Roman"/>
            </a:endParaRPr>
          </a:p>
        </p:txBody>
      </p:sp>
      <p:sp>
        <p:nvSpPr>
          <p:cNvPr id="17" name="TextBox 16"/>
          <p:cNvSpPr txBox="1"/>
          <p:nvPr/>
        </p:nvSpPr>
        <p:spPr>
          <a:xfrm rot="16200000">
            <a:off x="-1069160" y="3812360"/>
            <a:ext cx="4062430" cy="400110"/>
          </a:xfrm>
          <a:prstGeom prst="rect">
            <a:avLst/>
          </a:prstGeom>
          <a:noFill/>
        </p:spPr>
        <p:txBody>
          <a:bodyPr wrap="none" rtlCol="0">
            <a:spAutoFit/>
          </a:bodyPr>
          <a:lstStyle/>
          <a:p>
            <a:r>
              <a:rPr lang="en-US" sz="2000" dirty="0" smtClean="0"/>
              <a:t>Cohort of 1,451          Per person</a:t>
            </a:r>
            <a:endParaRPr lang="en-US" sz="2000" dirty="0"/>
          </a:p>
        </p:txBody>
      </p:sp>
      <p:sp>
        <p:nvSpPr>
          <p:cNvPr id="18" name="TextBox 17"/>
          <p:cNvSpPr txBox="1"/>
          <p:nvPr/>
        </p:nvSpPr>
        <p:spPr>
          <a:xfrm>
            <a:off x="1066800" y="3657600"/>
            <a:ext cx="608209" cy="369332"/>
          </a:xfrm>
          <a:prstGeom prst="rect">
            <a:avLst/>
          </a:prstGeom>
          <a:noFill/>
        </p:spPr>
        <p:txBody>
          <a:bodyPr wrap="none" rtlCol="0">
            <a:spAutoFit/>
          </a:bodyPr>
          <a:lstStyle/>
          <a:p>
            <a:r>
              <a:rPr lang="en-US" sz="1800" dirty="0" smtClean="0"/>
              <a:t>Age</a:t>
            </a:r>
            <a:endParaRPr lang="en-US" sz="1800" dirty="0"/>
          </a:p>
        </p:txBody>
      </p:sp>
      <p:sp>
        <p:nvSpPr>
          <p:cNvPr id="19" name="Rectangle 18"/>
          <p:cNvSpPr/>
          <p:nvPr/>
        </p:nvSpPr>
        <p:spPr>
          <a:xfrm>
            <a:off x="4495800" y="4876800"/>
            <a:ext cx="1753605" cy="400110"/>
          </a:xfrm>
          <a:prstGeom prst="rect">
            <a:avLst/>
          </a:prstGeom>
        </p:spPr>
        <p:txBody>
          <a:bodyPr wrap="none">
            <a:spAutoFit/>
          </a:bodyPr>
          <a:lstStyle/>
          <a:p>
            <a:pPr lvl="0"/>
            <a:r>
              <a:rPr lang="en-US" sz="2000" dirty="0">
                <a:solidFill>
                  <a:srgbClr val="000000"/>
                </a:solidFill>
              </a:rPr>
              <a:t>$247,743,740</a:t>
            </a:r>
          </a:p>
        </p:txBody>
      </p:sp>
      <p:sp>
        <p:nvSpPr>
          <p:cNvPr id="20" name="Rectangle 19"/>
          <p:cNvSpPr/>
          <p:nvPr/>
        </p:nvSpPr>
        <p:spPr>
          <a:xfrm>
            <a:off x="4648200" y="2514600"/>
            <a:ext cx="1254420" cy="400110"/>
          </a:xfrm>
          <a:prstGeom prst="rect">
            <a:avLst/>
          </a:prstGeom>
        </p:spPr>
        <p:txBody>
          <a:bodyPr wrap="none">
            <a:spAutoFit/>
          </a:bodyPr>
          <a:lstStyle/>
          <a:p>
            <a:pPr lvl="0"/>
            <a:r>
              <a:rPr lang="en-US" sz="2000" dirty="0">
                <a:solidFill>
                  <a:srgbClr val="000000"/>
                </a:solidFill>
              </a:rPr>
              <a:t>$170,740</a:t>
            </a:r>
          </a:p>
        </p:txBody>
      </p:sp>
    </p:spTree>
    <p:extLst>
      <p:ext uri="{BB962C8B-B14F-4D97-AF65-F5344CB8AC3E}">
        <p14:creationId xmlns:p14="http://schemas.microsoft.com/office/powerpoint/2010/main" val="870152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14</a:t>
            </a:fld>
            <a:endParaRPr lang="en-US" altLang="en-US"/>
          </a:p>
        </p:txBody>
      </p:sp>
      <p:sp>
        <p:nvSpPr>
          <p:cNvPr id="4" name="Right Arrow 3"/>
          <p:cNvSpPr/>
          <p:nvPr/>
        </p:nvSpPr>
        <p:spPr bwMode="auto">
          <a:xfrm>
            <a:off x="1676400" y="3276600"/>
            <a:ext cx="6172200" cy="1143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5" name="Left Brace 4"/>
          <p:cNvSpPr/>
          <p:nvPr/>
        </p:nvSpPr>
        <p:spPr bwMode="auto">
          <a:xfrm rot="5400000">
            <a:off x="1943100" y="2628900"/>
            <a:ext cx="533400" cy="10668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Left Brace 5"/>
          <p:cNvSpPr/>
          <p:nvPr/>
        </p:nvSpPr>
        <p:spPr bwMode="auto">
          <a:xfrm rot="16200000">
            <a:off x="1943100" y="4000500"/>
            <a:ext cx="533400" cy="10668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Left Brace 6"/>
          <p:cNvSpPr/>
          <p:nvPr/>
        </p:nvSpPr>
        <p:spPr bwMode="auto">
          <a:xfrm rot="16200000">
            <a:off x="5029200" y="1981200"/>
            <a:ext cx="533400" cy="51054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Left Brace 7"/>
          <p:cNvSpPr/>
          <p:nvPr/>
        </p:nvSpPr>
        <p:spPr bwMode="auto">
          <a:xfrm rot="5400000">
            <a:off x="5029200" y="609600"/>
            <a:ext cx="533400" cy="51054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TextBox 8"/>
          <p:cNvSpPr txBox="1"/>
          <p:nvPr/>
        </p:nvSpPr>
        <p:spPr>
          <a:xfrm>
            <a:off x="1600200" y="3657600"/>
            <a:ext cx="6228187" cy="338554"/>
          </a:xfrm>
          <a:prstGeom prst="rect">
            <a:avLst/>
          </a:prstGeom>
          <a:noFill/>
        </p:spPr>
        <p:txBody>
          <a:bodyPr wrap="none" rtlCol="0">
            <a:spAutoFit/>
          </a:bodyPr>
          <a:lstStyle/>
          <a:p>
            <a:r>
              <a:rPr lang="en-US" sz="1600" dirty="0" smtClean="0"/>
              <a:t>16          24 25                                                                               64</a:t>
            </a:r>
            <a:endParaRPr lang="en-US" sz="1600" dirty="0"/>
          </a:p>
        </p:txBody>
      </p:sp>
      <p:sp>
        <p:nvSpPr>
          <p:cNvPr id="10" name="TextBox 9"/>
          <p:cNvSpPr txBox="1"/>
          <p:nvPr/>
        </p:nvSpPr>
        <p:spPr>
          <a:xfrm>
            <a:off x="1676400" y="2514600"/>
            <a:ext cx="4248028" cy="400110"/>
          </a:xfrm>
          <a:prstGeom prst="rect">
            <a:avLst/>
          </a:prstGeom>
          <a:noFill/>
        </p:spPr>
        <p:txBody>
          <a:bodyPr wrap="none" rtlCol="0">
            <a:spAutoFit/>
          </a:bodyPr>
          <a:lstStyle/>
          <a:p>
            <a:r>
              <a:rPr lang="en-US" sz="2000" dirty="0" smtClean="0"/>
              <a:t>$84,152                             $529,030</a:t>
            </a:r>
            <a:endParaRPr lang="en-US" sz="2000" dirty="0"/>
          </a:p>
        </p:txBody>
      </p:sp>
      <p:sp>
        <p:nvSpPr>
          <p:cNvPr id="11" name="TextBox 10"/>
          <p:cNvSpPr txBox="1"/>
          <p:nvPr/>
        </p:nvSpPr>
        <p:spPr>
          <a:xfrm>
            <a:off x="1371600" y="4876800"/>
            <a:ext cx="4961489" cy="400110"/>
          </a:xfrm>
          <a:prstGeom prst="rect">
            <a:avLst/>
          </a:prstGeom>
          <a:noFill/>
        </p:spPr>
        <p:txBody>
          <a:bodyPr wrap="none" rtlCol="0">
            <a:spAutoFit/>
          </a:bodyPr>
          <a:lstStyle/>
          <a:p>
            <a:r>
              <a:rPr lang="en-US" sz="2000" dirty="0" smtClean="0"/>
              <a:t>$122,130,139                       $767,622,530</a:t>
            </a:r>
            <a:endParaRPr lang="en-US" sz="2000" dirty="0"/>
          </a:p>
        </p:txBody>
      </p:sp>
      <p:sp>
        <p:nvSpPr>
          <p:cNvPr id="12" name="Left Brace 11"/>
          <p:cNvSpPr/>
          <p:nvPr/>
        </p:nvSpPr>
        <p:spPr bwMode="auto">
          <a:xfrm rot="5400000">
            <a:off x="4495800" y="-762000"/>
            <a:ext cx="533400" cy="61722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Left Brace 12"/>
          <p:cNvSpPr/>
          <p:nvPr/>
        </p:nvSpPr>
        <p:spPr bwMode="auto">
          <a:xfrm rot="16200000">
            <a:off x="4495800" y="2438400"/>
            <a:ext cx="533400" cy="61722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4" name="TextBox 13"/>
          <p:cNvSpPr txBox="1"/>
          <p:nvPr/>
        </p:nvSpPr>
        <p:spPr>
          <a:xfrm>
            <a:off x="4114800" y="1676400"/>
            <a:ext cx="1254420" cy="400110"/>
          </a:xfrm>
          <a:prstGeom prst="rect">
            <a:avLst/>
          </a:prstGeom>
          <a:noFill/>
        </p:spPr>
        <p:txBody>
          <a:bodyPr wrap="none" rtlCol="0">
            <a:spAutoFit/>
          </a:bodyPr>
          <a:lstStyle/>
          <a:p>
            <a:r>
              <a:rPr lang="en-US" sz="2000" b="1" dirty="0" smtClean="0"/>
              <a:t>$613,182</a:t>
            </a:r>
            <a:endParaRPr lang="en-US" sz="2000" b="1" dirty="0"/>
          </a:p>
        </p:txBody>
      </p:sp>
      <p:sp>
        <p:nvSpPr>
          <p:cNvPr id="15" name="TextBox 14"/>
          <p:cNvSpPr txBox="1"/>
          <p:nvPr/>
        </p:nvSpPr>
        <p:spPr>
          <a:xfrm>
            <a:off x="3962400" y="5715000"/>
            <a:ext cx="1753605" cy="400110"/>
          </a:xfrm>
          <a:prstGeom prst="rect">
            <a:avLst/>
          </a:prstGeom>
          <a:noFill/>
        </p:spPr>
        <p:txBody>
          <a:bodyPr wrap="none" rtlCol="0">
            <a:spAutoFit/>
          </a:bodyPr>
          <a:lstStyle/>
          <a:p>
            <a:r>
              <a:rPr lang="en-US" sz="2000" b="1" dirty="0" smtClean="0"/>
              <a:t>$889,752,669</a:t>
            </a:r>
            <a:endParaRPr lang="en-US" sz="2000" b="1" dirty="0"/>
          </a:p>
        </p:txBody>
      </p:sp>
      <p:sp>
        <p:nvSpPr>
          <p:cNvPr id="16" name="Rectangle 15"/>
          <p:cNvSpPr/>
          <p:nvPr/>
        </p:nvSpPr>
        <p:spPr>
          <a:xfrm>
            <a:off x="838200" y="838200"/>
            <a:ext cx="7010400" cy="707886"/>
          </a:xfrm>
          <a:prstGeom prst="rect">
            <a:avLst/>
          </a:prstGeom>
        </p:spPr>
        <p:txBody>
          <a:bodyPr wrap="square">
            <a:spAutoFit/>
          </a:bodyPr>
          <a:lstStyle/>
          <a:p>
            <a:pPr marL="0" marR="0">
              <a:spcBef>
                <a:spcPts val="0"/>
              </a:spcBef>
              <a:spcAft>
                <a:spcPts val="0"/>
              </a:spcAft>
            </a:pPr>
            <a:r>
              <a:rPr lang="en-US" sz="2000" dirty="0">
                <a:latin typeface="Calibri"/>
                <a:ea typeface="ＭＳ 明朝"/>
                <a:cs typeface="Times New Roman"/>
              </a:rPr>
              <a:t>Present value of the estimated immediate (5-year), long-term and lifetime </a:t>
            </a:r>
            <a:r>
              <a:rPr lang="en-US" sz="2000" b="1" dirty="0" smtClean="0">
                <a:solidFill>
                  <a:srgbClr val="FF0000"/>
                </a:solidFill>
                <a:latin typeface="Calibri"/>
                <a:ea typeface="ＭＳ 明朝"/>
                <a:cs typeface="Times New Roman"/>
              </a:rPr>
              <a:t>social costs </a:t>
            </a:r>
            <a:r>
              <a:rPr lang="en-US" sz="2000" dirty="0">
                <a:latin typeface="Calibri"/>
                <a:ea typeface="ＭＳ 明朝"/>
                <a:cs typeface="Times New Roman"/>
              </a:rPr>
              <a:t>of the 2011 </a:t>
            </a:r>
            <a:r>
              <a:rPr lang="en-US" sz="2000" dirty="0" err="1">
                <a:latin typeface="Calibri"/>
                <a:ea typeface="ＭＳ 明朝"/>
                <a:cs typeface="Times New Roman"/>
              </a:rPr>
              <a:t>YouthLink</a:t>
            </a:r>
            <a:r>
              <a:rPr lang="en-US" sz="2000" dirty="0">
                <a:latin typeface="Calibri"/>
                <a:ea typeface="ＭＳ 明朝"/>
                <a:cs typeface="Times New Roman"/>
              </a:rPr>
              <a:t> cohort.  </a:t>
            </a:r>
            <a:endParaRPr lang="en-US" sz="2000" dirty="0">
              <a:effectLst/>
              <a:latin typeface="Cambria"/>
              <a:ea typeface="ＭＳ 明朝"/>
              <a:cs typeface="Times New Roman"/>
            </a:endParaRPr>
          </a:p>
        </p:txBody>
      </p:sp>
      <p:sp>
        <p:nvSpPr>
          <p:cNvPr id="17" name="TextBox 16"/>
          <p:cNvSpPr txBox="1"/>
          <p:nvPr/>
        </p:nvSpPr>
        <p:spPr>
          <a:xfrm rot="16200000">
            <a:off x="-1069160" y="3812360"/>
            <a:ext cx="4062430" cy="400110"/>
          </a:xfrm>
          <a:prstGeom prst="rect">
            <a:avLst/>
          </a:prstGeom>
          <a:noFill/>
        </p:spPr>
        <p:txBody>
          <a:bodyPr wrap="none" rtlCol="0">
            <a:spAutoFit/>
          </a:bodyPr>
          <a:lstStyle/>
          <a:p>
            <a:r>
              <a:rPr lang="en-US" sz="2000" dirty="0" smtClean="0"/>
              <a:t>Cohort of 1,451          Per person</a:t>
            </a:r>
            <a:endParaRPr lang="en-US" sz="2000" dirty="0"/>
          </a:p>
        </p:txBody>
      </p:sp>
      <p:sp>
        <p:nvSpPr>
          <p:cNvPr id="18" name="TextBox 17"/>
          <p:cNvSpPr txBox="1"/>
          <p:nvPr/>
        </p:nvSpPr>
        <p:spPr>
          <a:xfrm>
            <a:off x="1066800" y="3657600"/>
            <a:ext cx="608209" cy="369332"/>
          </a:xfrm>
          <a:prstGeom prst="rect">
            <a:avLst/>
          </a:prstGeom>
          <a:noFill/>
        </p:spPr>
        <p:txBody>
          <a:bodyPr wrap="none" rtlCol="0">
            <a:spAutoFit/>
          </a:bodyPr>
          <a:lstStyle/>
          <a:p>
            <a:r>
              <a:rPr lang="en-US" sz="1800" dirty="0" smtClean="0"/>
              <a:t>Age</a:t>
            </a:r>
            <a:endParaRPr lang="en-US" sz="1800" dirty="0"/>
          </a:p>
        </p:txBody>
      </p:sp>
    </p:spTree>
    <p:extLst>
      <p:ext uri="{BB962C8B-B14F-4D97-AF65-F5344CB8AC3E}">
        <p14:creationId xmlns:p14="http://schemas.microsoft.com/office/powerpoint/2010/main" val="5564889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15</a:t>
            </a:fld>
            <a:endParaRPr lang="en-US" altLang="en-US"/>
          </a:p>
        </p:txBody>
      </p:sp>
      <p:sp>
        <p:nvSpPr>
          <p:cNvPr id="4" name="TextBox 3"/>
          <p:cNvSpPr txBox="1"/>
          <p:nvPr/>
        </p:nvSpPr>
        <p:spPr>
          <a:xfrm>
            <a:off x="2946655" y="1143000"/>
            <a:ext cx="2977398" cy="707886"/>
          </a:xfrm>
          <a:prstGeom prst="rect">
            <a:avLst/>
          </a:prstGeom>
          <a:noFill/>
        </p:spPr>
        <p:txBody>
          <a:bodyPr wrap="none" rtlCol="0">
            <a:spAutoFit/>
          </a:bodyPr>
          <a:lstStyle/>
          <a:p>
            <a:pPr algn="ctr"/>
            <a:r>
              <a:rPr 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Conclusion</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TextBox 4"/>
          <p:cNvSpPr txBox="1"/>
          <p:nvPr/>
        </p:nvSpPr>
        <p:spPr>
          <a:xfrm>
            <a:off x="605203" y="2438400"/>
            <a:ext cx="7661072" cy="1938992"/>
          </a:xfrm>
          <a:prstGeom prst="rect">
            <a:avLst/>
          </a:prstGeom>
          <a:noFill/>
        </p:spPr>
        <p:txBody>
          <a:bodyPr wrap="none" rtlCol="0">
            <a:spAutoFit/>
          </a:bodyPr>
          <a:lstStyle/>
          <a:p>
            <a:pPr algn="ctr"/>
            <a:r>
              <a:rPr 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comprehensive, long-term</a:t>
            </a:r>
          </a:p>
          <a:p>
            <a:pPr algn="ctr"/>
            <a:r>
              <a:rPr 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costs to taxpayers and society</a:t>
            </a:r>
          </a:p>
          <a:p>
            <a:pPr algn="ctr"/>
            <a:r>
              <a:rPr 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are huge!</a:t>
            </a:r>
          </a:p>
        </p:txBody>
      </p:sp>
    </p:spTree>
    <p:extLst>
      <p:ext uri="{BB962C8B-B14F-4D97-AF65-F5344CB8AC3E}">
        <p14:creationId xmlns:p14="http://schemas.microsoft.com/office/powerpoint/2010/main" val="12987909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Break-even Analysis</a:t>
            </a:r>
            <a:endParaRPr lang="en-US" dirty="0"/>
          </a:p>
        </p:txBody>
      </p:sp>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16</a:t>
            </a:fld>
            <a:endParaRPr lang="en-US" altLang="en-US"/>
          </a:p>
        </p:txBody>
      </p:sp>
      <p:graphicFrame>
        <p:nvGraphicFramePr>
          <p:cNvPr id="4" name="Object 3"/>
          <p:cNvGraphicFramePr>
            <a:graphicFrameLocks noChangeAspect="1"/>
          </p:cNvGraphicFramePr>
          <p:nvPr>
            <p:extLst>
              <p:ext uri="{D42A27DB-BD31-4B8C-83A1-F6EECF244321}">
                <p14:modId xmlns:p14="http://schemas.microsoft.com/office/powerpoint/2010/main" val="3057115039"/>
              </p:ext>
            </p:extLst>
          </p:nvPr>
        </p:nvGraphicFramePr>
        <p:xfrm>
          <a:off x="533400" y="2286000"/>
          <a:ext cx="8327065" cy="3225800"/>
        </p:xfrm>
        <a:graphic>
          <a:graphicData uri="http://schemas.openxmlformats.org/presentationml/2006/ole">
            <mc:AlternateContent xmlns:mc="http://schemas.openxmlformats.org/markup-compatibility/2006">
              <mc:Choice xmlns:v="urn:schemas-microsoft-com:vml" Requires="v">
                <p:oleObj spid="_x0000_s62626" name="Document" r:id="rId5" imgW="5638800" imgH="2184400" progId="Word.Document.12">
                  <p:embed/>
                </p:oleObj>
              </mc:Choice>
              <mc:Fallback>
                <p:oleObj name="Document" r:id="rId5" imgW="5638800" imgH="2184400" progId="Word.Document.12">
                  <p:embed/>
                  <p:pic>
                    <p:nvPicPr>
                      <p:cNvPr id="0" name=""/>
                      <p:cNvPicPr/>
                      <p:nvPr/>
                    </p:nvPicPr>
                    <p:blipFill>
                      <a:blip r:embed="rId6"/>
                      <a:stretch>
                        <a:fillRect/>
                      </a:stretch>
                    </p:blipFill>
                    <p:spPr>
                      <a:xfrm>
                        <a:off x="533400" y="2286000"/>
                        <a:ext cx="8327065" cy="3225800"/>
                      </a:xfrm>
                      <a:prstGeom prst="rect">
                        <a:avLst/>
                      </a:prstGeom>
                    </p:spPr>
                  </p:pic>
                </p:oleObj>
              </mc:Fallback>
            </mc:AlternateContent>
          </a:graphicData>
        </a:graphic>
      </p:graphicFrame>
      <p:sp>
        <p:nvSpPr>
          <p:cNvPr id="5" name="Rectangle 4"/>
          <p:cNvSpPr/>
          <p:nvPr/>
        </p:nvSpPr>
        <p:spPr>
          <a:xfrm>
            <a:off x="609600" y="1524000"/>
            <a:ext cx="7391400" cy="707886"/>
          </a:xfrm>
          <a:prstGeom prst="rect">
            <a:avLst/>
          </a:prstGeom>
        </p:spPr>
        <p:txBody>
          <a:bodyPr wrap="square">
            <a:spAutoFit/>
          </a:bodyPr>
          <a:lstStyle/>
          <a:p>
            <a:r>
              <a:rPr lang="en-US" sz="2000" dirty="0">
                <a:latin typeface="Calibri"/>
                <a:ea typeface="ＭＳ 明朝"/>
                <a:cs typeface="Times New Roman"/>
              </a:rPr>
              <a:t>Expenditures for basic needs, housing and transformative services, 2011.</a:t>
            </a:r>
            <a:r>
              <a:rPr lang="en-US" sz="2000" dirty="0"/>
              <a:t> </a:t>
            </a:r>
          </a:p>
        </p:txBody>
      </p:sp>
      <p:sp>
        <p:nvSpPr>
          <p:cNvPr id="7" name="TextBox 6"/>
          <p:cNvSpPr txBox="1"/>
          <p:nvPr/>
        </p:nvSpPr>
        <p:spPr>
          <a:xfrm>
            <a:off x="5334000" y="5715000"/>
            <a:ext cx="1570224" cy="369332"/>
          </a:xfrm>
          <a:prstGeom prst="rect">
            <a:avLst/>
          </a:prstGeom>
          <a:noFill/>
        </p:spPr>
        <p:txBody>
          <a:bodyPr wrap="none" rtlCol="0">
            <a:spAutoFit/>
          </a:bodyPr>
          <a:lstStyle/>
          <a:p>
            <a:r>
              <a:rPr lang="en-US" sz="1800" b="1" dirty="0" smtClean="0"/>
              <a:t>$18.6 million</a:t>
            </a:r>
            <a:endParaRPr lang="en-US" sz="1800" b="1" dirty="0"/>
          </a:p>
        </p:txBody>
      </p:sp>
      <p:sp>
        <p:nvSpPr>
          <p:cNvPr id="8" name="Left Brace 7"/>
          <p:cNvSpPr/>
          <p:nvPr/>
        </p:nvSpPr>
        <p:spPr bwMode="auto">
          <a:xfrm rot="16200000">
            <a:off x="5791200" y="3429000"/>
            <a:ext cx="457200" cy="41148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p:cNvSpPr/>
          <p:nvPr/>
        </p:nvSpPr>
        <p:spPr bwMode="auto">
          <a:xfrm>
            <a:off x="3886200" y="2743200"/>
            <a:ext cx="4648200" cy="3352800"/>
          </a:xfrm>
          <a:prstGeom prst="rect">
            <a:avLst/>
          </a:prstGeom>
          <a:solidFill>
            <a:srgbClr val="FFFFFF"/>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7214175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Break-even Analysis</a:t>
            </a:r>
            <a:endParaRPr lang="en-US" dirty="0"/>
          </a:p>
        </p:txBody>
      </p:sp>
      <p:sp>
        <p:nvSpPr>
          <p:cNvPr id="6" name="Content Placeholder 5"/>
          <p:cNvSpPr>
            <a:spLocks noGrp="1"/>
          </p:cNvSpPr>
          <p:nvPr>
            <p:ph idx="1"/>
          </p:nvPr>
        </p:nvSpPr>
        <p:spPr>
          <a:xfrm>
            <a:off x="457200" y="1719263"/>
            <a:ext cx="8305800" cy="4411662"/>
          </a:xfrm>
        </p:spPr>
        <p:txBody>
          <a:bodyPr/>
          <a:lstStyle/>
          <a:p>
            <a:r>
              <a:rPr lang="en-US" sz="2800" dirty="0" smtClean="0"/>
              <a:t>Basic Needs:  Meet day-to-day needs</a:t>
            </a:r>
          </a:p>
          <a:p>
            <a:pPr lvl="1"/>
            <a:r>
              <a:rPr lang="en-US" sz="2400" dirty="0" smtClean="0"/>
              <a:t>Welfare, physical health services, temporary shelter, </a:t>
            </a:r>
            <a:r>
              <a:rPr lang="en-US" sz="2400" dirty="0" err="1" smtClean="0"/>
              <a:t>YouthLink</a:t>
            </a:r>
            <a:r>
              <a:rPr lang="en-US" sz="2400" dirty="0" smtClean="0"/>
              <a:t> drop-in services</a:t>
            </a:r>
          </a:p>
          <a:p>
            <a:r>
              <a:rPr lang="en-US" sz="2800" dirty="0" smtClean="0"/>
              <a:t>Housing:  Establish housing stability</a:t>
            </a:r>
          </a:p>
          <a:p>
            <a:pPr lvl="1"/>
            <a:r>
              <a:rPr lang="en-US" sz="2400" dirty="0" smtClean="0"/>
              <a:t>Supportive housing, youth shelters, Emergency Assistance, </a:t>
            </a:r>
            <a:r>
              <a:rPr lang="en-US" sz="2400" dirty="0" err="1" smtClean="0"/>
              <a:t>YouthLink</a:t>
            </a:r>
            <a:r>
              <a:rPr lang="en-US" sz="2400" dirty="0" smtClean="0"/>
              <a:t> staffing of supportive housing</a:t>
            </a:r>
          </a:p>
          <a:p>
            <a:r>
              <a:rPr lang="en-US" sz="2800" dirty="0" smtClean="0"/>
              <a:t>Transformative:  Help youth change their lives</a:t>
            </a:r>
          </a:p>
          <a:p>
            <a:pPr lvl="1"/>
            <a:r>
              <a:rPr lang="en-US" sz="2400" dirty="0" smtClean="0"/>
              <a:t>Education, jobs skills training, </a:t>
            </a:r>
            <a:r>
              <a:rPr lang="en-US" sz="2400" dirty="0" err="1" smtClean="0"/>
              <a:t>YouthLink</a:t>
            </a:r>
            <a:r>
              <a:rPr lang="en-US" sz="2400" dirty="0" smtClean="0"/>
              <a:t> case management, MH/CD services</a:t>
            </a:r>
            <a:endParaRPr lang="en-US" sz="2400" dirty="0"/>
          </a:p>
        </p:txBody>
      </p:sp>
      <p:sp>
        <p:nvSpPr>
          <p:cNvPr id="3" name="Footer Placeholder 2"/>
          <p:cNvSpPr>
            <a:spLocks noGrp="1"/>
          </p:cNvSpPr>
          <p:nvPr>
            <p:ph type="ftr" sz="quarter" idx="11"/>
          </p:nvPr>
        </p:nvSpPr>
        <p:spPr/>
        <p:txBody>
          <a:bodyPr/>
          <a:lstStyle/>
          <a:p>
            <a:pPr>
              <a:defRPr/>
            </a:pPr>
            <a:r>
              <a:rPr lang="en-US" smtClean="0"/>
              <a:t>Foldes Consulting LLC</a:t>
            </a:r>
            <a:endParaRPr lang="en-US"/>
          </a:p>
        </p:txBody>
      </p:sp>
      <p:sp>
        <p:nvSpPr>
          <p:cNvPr id="4" name="Slide Number Placeholder 3"/>
          <p:cNvSpPr>
            <a:spLocks noGrp="1"/>
          </p:cNvSpPr>
          <p:nvPr>
            <p:ph type="sldNum" sz="quarter" idx="12"/>
          </p:nvPr>
        </p:nvSpPr>
        <p:spPr/>
        <p:txBody>
          <a:bodyPr/>
          <a:lstStyle/>
          <a:p>
            <a:fld id="{52296050-AEDF-4444-81CE-98C82E555C74}" type="slidenum">
              <a:rPr lang="en-US" altLang="en-US" smtClean="0"/>
              <a:pPr/>
              <a:t>17</a:t>
            </a:fld>
            <a:endParaRPr lang="en-US" altLang="en-US"/>
          </a:p>
        </p:txBody>
      </p:sp>
    </p:spTree>
    <p:extLst>
      <p:ext uri="{BB962C8B-B14F-4D97-AF65-F5344CB8AC3E}">
        <p14:creationId xmlns:p14="http://schemas.microsoft.com/office/powerpoint/2010/main" val="32059313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18</a:t>
            </a:fld>
            <a:endParaRPr lang="en-US" altLang="en-US"/>
          </a:p>
        </p:txBody>
      </p:sp>
      <p:graphicFrame>
        <p:nvGraphicFramePr>
          <p:cNvPr id="4" name="Object 3"/>
          <p:cNvGraphicFramePr>
            <a:graphicFrameLocks noChangeAspect="1"/>
          </p:cNvGraphicFramePr>
          <p:nvPr>
            <p:extLst>
              <p:ext uri="{D42A27DB-BD31-4B8C-83A1-F6EECF244321}">
                <p14:modId xmlns:p14="http://schemas.microsoft.com/office/powerpoint/2010/main" val="16042887"/>
              </p:ext>
            </p:extLst>
          </p:nvPr>
        </p:nvGraphicFramePr>
        <p:xfrm>
          <a:off x="533400" y="2286000"/>
          <a:ext cx="8327065" cy="3225800"/>
        </p:xfrm>
        <a:graphic>
          <a:graphicData uri="http://schemas.openxmlformats.org/presentationml/2006/ole">
            <mc:AlternateContent xmlns:mc="http://schemas.openxmlformats.org/markup-compatibility/2006">
              <mc:Choice xmlns:v="urn:schemas-microsoft-com:vml" Requires="v">
                <p:oleObj spid="_x0000_s65649" name="Document" r:id="rId5" imgW="5638800" imgH="2184400" progId="Word.Document.12">
                  <p:embed/>
                </p:oleObj>
              </mc:Choice>
              <mc:Fallback>
                <p:oleObj name="Document" r:id="rId5" imgW="5638800" imgH="2184400" progId="Word.Document.12">
                  <p:embed/>
                  <p:pic>
                    <p:nvPicPr>
                      <p:cNvPr id="0" name=""/>
                      <p:cNvPicPr/>
                      <p:nvPr/>
                    </p:nvPicPr>
                    <p:blipFill>
                      <a:blip r:embed="rId6"/>
                      <a:stretch>
                        <a:fillRect/>
                      </a:stretch>
                    </p:blipFill>
                    <p:spPr>
                      <a:xfrm>
                        <a:off x="533400" y="2286000"/>
                        <a:ext cx="8327065" cy="3225800"/>
                      </a:xfrm>
                      <a:prstGeom prst="rect">
                        <a:avLst/>
                      </a:prstGeom>
                    </p:spPr>
                  </p:pic>
                </p:oleObj>
              </mc:Fallback>
            </mc:AlternateContent>
          </a:graphicData>
        </a:graphic>
      </p:graphicFrame>
      <p:sp>
        <p:nvSpPr>
          <p:cNvPr id="5" name="Rectangle 4"/>
          <p:cNvSpPr/>
          <p:nvPr/>
        </p:nvSpPr>
        <p:spPr>
          <a:xfrm>
            <a:off x="609600" y="1524000"/>
            <a:ext cx="7391400" cy="707886"/>
          </a:xfrm>
          <a:prstGeom prst="rect">
            <a:avLst/>
          </a:prstGeom>
        </p:spPr>
        <p:txBody>
          <a:bodyPr wrap="square">
            <a:spAutoFit/>
          </a:bodyPr>
          <a:lstStyle/>
          <a:p>
            <a:r>
              <a:rPr lang="en-US" sz="2000" dirty="0">
                <a:solidFill>
                  <a:srgbClr val="000000"/>
                </a:solidFill>
                <a:latin typeface="Calibri"/>
                <a:ea typeface="ＭＳ 明朝"/>
                <a:cs typeface="Times New Roman"/>
              </a:rPr>
              <a:t>Expenditures for basic needs, housing and transformative services, 2011.</a:t>
            </a:r>
            <a:r>
              <a:rPr lang="en-US" sz="2000" dirty="0">
                <a:solidFill>
                  <a:srgbClr val="000000"/>
                </a:solidFill>
              </a:rPr>
              <a:t> </a:t>
            </a:r>
          </a:p>
        </p:txBody>
      </p:sp>
      <p:sp>
        <p:nvSpPr>
          <p:cNvPr id="7" name="TextBox 6"/>
          <p:cNvSpPr txBox="1"/>
          <p:nvPr/>
        </p:nvSpPr>
        <p:spPr>
          <a:xfrm>
            <a:off x="5334000" y="5715000"/>
            <a:ext cx="1570224" cy="369332"/>
          </a:xfrm>
          <a:prstGeom prst="rect">
            <a:avLst/>
          </a:prstGeom>
          <a:noFill/>
        </p:spPr>
        <p:txBody>
          <a:bodyPr wrap="none" rtlCol="0">
            <a:spAutoFit/>
          </a:bodyPr>
          <a:lstStyle/>
          <a:p>
            <a:r>
              <a:rPr lang="en-US" sz="1800" b="1" dirty="0" smtClean="0"/>
              <a:t>$18.6 million</a:t>
            </a:r>
            <a:endParaRPr lang="en-US" sz="1800" b="1" dirty="0"/>
          </a:p>
        </p:txBody>
      </p:sp>
      <p:sp>
        <p:nvSpPr>
          <p:cNvPr id="8" name="Left Brace 7"/>
          <p:cNvSpPr/>
          <p:nvPr/>
        </p:nvSpPr>
        <p:spPr bwMode="auto">
          <a:xfrm rot="16200000">
            <a:off x="5791200" y="3429000"/>
            <a:ext cx="457200" cy="41148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11" name="Group 10"/>
          <p:cNvGrpSpPr/>
          <p:nvPr/>
        </p:nvGrpSpPr>
        <p:grpSpPr>
          <a:xfrm>
            <a:off x="5181600" y="4724400"/>
            <a:ext cx="3391470" cy="1376065"/>
            <a:chOff x="5181600" y="4724400"/>
            <a:chExt cx="3391470" cy="1376065"/>
          </a:xfrm>
        </p:grpSpPr>
        <p:sp>
          <p:nvSpPr>
            <p:cNvPr id="9" name="Donut 8"/>
            <p:cNvSpPr/>
            <p:nvPr/>
          </p:nvSpPr>
          <p:spPr bwMode="auto">
            <a:xfrm>
              <a:off x="5181600" y="4724400"/>
              <a:ext cx="3124200" cy="685800"/>
            </a:xfrm>
            <a:prstGeom prst="donut">
              <a:avLst>
                <a:gd name="adj" fmla="val 11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7772400" y="5638800"/>
              <a:ext cx="800670" cy="461665"/>
            </a:xfrm>
            <a:prstGeom prst="rect">
              <a:avLst/>
            </a:prstGeom>
            <a:noFill/>
          </p:spPr>
          <p:txBody>
            <a:bodyPr wrap="none" rtlCol="0">
              <a:spAutoFit/>
            </a:bodyPr>
            <a:lstStyle/>
            <a:p>
              <a:r>
                <a:rPr lang="en-US" b="1" dirty="0" smtClean="0">
                  <a:solidFill>
                    <a:srgbClr val="FF0000"/>
                  </a:solidFill>
                </a:rPr>
                <a:t>43%</a:t>
              </a:r>
              <a:endParaRPr lang="en-US" b="1" dirty="0">
                <a:solidFill>
                  <a:srgbClr val="FF0000"/>
                </a:solidFill>
              </a:endParaRPr>
            </a:p>
          </p:txBody>
        </p:sp>
        <p:sp>
          <p:nvSpPr>
            <p:cNvPr id="10" name="Right Arrow 9"/>
            <p:cNvSpPr/>
            <p:nvPr/>
          </p:nvSpPr>
          <p:spPr bwMode="auto">
            <a:xfrm rot="4261180">
              <a:off x="7745390" y="5405496"/>
              <a:ext cx="452496" cy="18874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1695485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Break-even Analysis</a:t>
            </a:r>
            <a:endParaRPr lang="en-US" dirty="0"/>
          </a:p>
        </p:txBody>
      </p:sp>
      <p:sp>
        <p:nvSpPr>
          <p:cNvPr id="5" name="Content Placeholder 4"/>
          <p:cNvSpPr>
            <a:spLocks noGrp="1"/>
          </p:cNvSpPr>
          <p:nvPr>
            <p:ph idx="1"/>
          </p:nvPr>
        </p:nvSpPr>
        <p:spPr/>
        <p:txBody>
          <a:bodyPr/>
          <a:lstStyle/>
          <a:p>
            <a:r>
              <a:rPr lang="en-US" dirty="0" smtClean="0"/>
              <a:t>Knowing</a:t>
            </a:r>
          </a:p>
          <a:p>
            <a:pPr lvl="1"/>
            <a:r>
              <a:rPr lang="en-US" dirty="0" smtClean="0"/>
              <a:t>the long-term fiscal cost of the cohort</a:t>
            </a:r>
          </a:p>
          <a:p>
            <a:pPr lvl="1"/>
            <a:r>
              <a:rPr lang="en-US" dirty="0" smtClean="0"/>
              <a:t>what we spent on interventions in 2011</a:t>
            </a:r>
          </a:p>
          <a:p>
            <a:r>
              <a:rPr lang="en-US" dirty="0" smtClean="0"/>
              <a:t>How many youth would need to become financially self-sufficient to offset the annual cost of all interventions for the entire cohort?</a:t>
            </a:r>
          </a:p>
        </p:txBody>
      </p:sp>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19</a:t>
            </a:fld>
            <a:endParaRPr lang="en-US" altLang="en-US"/>
          </a:p>
        </p:txBody>
      </p:sp>
    </p:spTree>
    <p:extLst>
      <p:ext uri="{BB962C8B-B14F-4D97-AF65-F5344CB8AC3E}">
        <p14:creationId xmlns:p14="http://schemas.microsoft.com/office/powerpoint/2010/main" val="685367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2</a:t>
            </a:fld>
            <a:endParaRPr lang="en-US" altLang="en-US"/>
          </a:p>
        </p:txBody>
      </p:sp>
      <p:pic>
        <p:nvPicPr>
          <p:cNvPr id="6" name="Picture 5"/>
          <p:cNvPicPr>
            <a:picLocks noChangeAspect="1"/>
          </p:cNvPicPr>
          <p:nvPr/>
        </p:nvPicPr>
        <p:blipFill>
          <a:blip r:embed="rId3"/>
          <a:stretch>
            <a:fillRect/>
          </a:stretch>
        </p:blipFill>
        <p:spPr>
          <a:xfrm rot="20837883">
            <a:off x="425837" y="630788"/>
            <a:ext cx="4165600" cy="1905000"/>
          </a:xfrm>
          <a:prstGeom prst="rect">
            <a:avLst/>
          </a:prstGeom>
        </p:spPr>
      </p:pic>
      <p:pic>
        <p:nvPicPr>
          <p:cNvPr id="8" name="Picture 7"/>
          <p:cNvPicPr>
            <a:picLocks noChangeAspect="1"/>
          </p:cNvPicPr>
          <p:nvPr/>
        </p:nvPicPr>
        <p:blipFill>
          <a:blip r:embed="rId4"/>
          <a:stretch>
            <a:fillRect/>
          </a:stretch>
        </p:blipFill>
        <p:spPr>
          <a:xfrm rot="20801061">
            <a:off x="163368" y="485225"/>
            <a:ext cx="2209800" cy="35811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56588">
            <a:off x="4737581" y="2065968"/>
            <a:ext cx="3860800" cy="2641600"/>
          </a:xfrm>
          <a:prstGeom prst="rect">
            <a:avLst/>
          </a:prstGeom>
        </p:spPr>
      </p:pic>
      <p:pic>
        <p:nvPicPr>
          <p:cNvPr id="10" name="Picture 9"/>
          <p:cNvPicPr>
            <a:picLocks noChangeAspect="1"/>
          </p:cNvPicPr>
          <p:nvPr/>
        </p:nvPicPr>
        <p:blipFill>
          <a:blip r:embed="rId6"/>
          <a:stretch>
            <a:fillRect/>
          </a:stretch>
        </p:blipFill>
        <p:spPr>
          <a:xfrm rot="723324">
            <a:off x="5042898" y="1507600"/>
            <a:ext cx="2209800" cy="358110"/>
          </a:xfrm>
          <a:prstGeom prst="rect">
            <a:avLst/>
          </a:prstGeom>
        </p:spPr>
      </p:pic>
      <p:pic>
        <p:nvPicPr>
          <p:cNvPr id="11" name="Picture 10"/>
          <p:cNvPicPr>
            <a:picLocks noChangeAspect="1"/>
          </p:cNvPicPr>
          <p:nvPr/>
        </p:nvPicPr>
        <p:blipFill>
          <a:blip r:embed="rId7"/>
          <a:stretch>
            <a:fillRect/>
          </a:stretch>
        </p:blipFill>
        <p:spPr>
          <a:xfrm>
            <a:off x="590871" y="4299156"/>
            <a:ext cx="4626430" cy="1270000"/>
          </a:xfrm>
          <a:prstGeom prst="rect">
            <a:avLst/>
          </a:prstGeom>
        </p:spPr>
      </p:pic>
    </p:spTree>
    <p:extLst>
      <p:ext uri="{BB962C8B-B14F-4D97-AF65-F5344CB8AC3E}">
        <p14:creationId xmlns:p14="http://schemas.microsoft.com/office/powerpoint/2010/main" val="18702185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20</a:t>
            </a:fld>
            <a:endParaRPr lang="en-US" altLang="en-US"/>
          </a:p>
        </p:txBody>
      </p:sp>
      <p:graphicFrame>
        <p:nvGraphicFramePr>
          <p:cNvPr id="5" name="Chart 4"/>
          <p:cNvGraphicFramePr/>
          <p:nvPr>
            <p:extLst>
              <p:ext uri="{D42A27DB-BD31-4B8C-83A1-F6EECF244321}">
                <p14:modId xmlns:p14="http://schemas.microsoft.com/office/powerpoint/2010/main" val="1151744985"/>
              </p:ext>
            </p:extLst>
          </p:nvPr>
        </p:nvGraphicFramePr>
        <p:xfrm>
          <a:off x="381000" y="1066800"/>
          <a:ext cx="7772400" cy="5142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3694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21</a:t>
            </a:fld>
            <a:endParaRPr lang="en-US" altLang="en-US"/>
          </a:p>
        </p:txBody>
      </p:sp>
      <p:graphicFrame>
        <p:nvGraphicFramePr>
          <p:cNvPr id="5" name="Chart 4"/>
          <p:cNvGraphicFramePr/>
          <p:nvPr>
            <p:extLst>
              <p:ext uri="{D42A27DB-BD31-4B8C-83A1-F6EECF244321}">
                <p14:modId xmlns:p14="http://schemas.microsoft.com/office/powerpoint/2010/main" val="2754354032"/>
              </p:ext>
            </p:extLst>
          </p:nvPr>
        </p:nvGraphicFramePr>
        <p:xfrm>
          <a:off x="381000" y="1066800"/>
          <a:ext cx="7772400" cy="5142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522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22</a:t>
            </a:fld>
            <a:endParaRPr lang="en-US" altLang="en-US"/>
          </a:p>
        </p:txBody>
      </p:sp>
      <p:sp>
        <p:nvSpPr>
          <p:cNvPr id="4" name="TextBox 3"/>
          <p:cNvSpPr txBox="1"/>
          <p:nvPr/>
        </p:nvSpPr>
        <p:spPr>
          <a:xfrm>
            <a:off x="914400" y="2286000"/>
            <a:ext cx="6188112" cy="646331"/>
          </a:xfrm>
          <a:prstGeom prst="rect">
            <a:avLst/>
          </a:prstGeom>
          <a:noFill/>
        </p:spPr>
        <p:txBody>
          <a:bodyPr wrap="none" rtlCol="0">
            <a:spAutoFit/>
          </a:bodyPr>
          <a:lstStyle/>
          <a:p>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costs are substantial…</a:t>
            </a:r>
            <a:endPar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TextBox 4"/>
          <p:cNvSpPr txBox="1"/>
          <p:nvPr/>
        </p:nvSpPr>
        <p:spPr>
          <a:xfrm>
            <a:off x="2667000" y="3276600"/>
            <a:ext cx="5427087" cy="646331"/>
          </a:xfrm>
          <a:prstGeom prst="rect">
            <a:avLst/>
          </a:prstGeom>
          <a:noFill/>
        </p:spPr>
        <p:txBody>
          <a:bodyPr wrap="none" rtlCol="0">
            <a:spAutoFit/>
          </a:bodyPr>
          <a:lstStyle/>
          <a:p>
            <a:r>
              <a:rPr lang="en-US" sz="3600" b="1"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…the break-even is low.</a:t>
            </a:r>
            <a:endParaRPr lang="en-US" sz="3600" b="1"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86217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Implications</a:t>
            </a:r>
            <a:endParaRPr lang="en-US" dirty="0"/>
          </a:p>
        </p:txBody>
      </p:sp>
      <p:sp>
        <p:nvSpPr>
          <p:cNvPr id="5" name="Content Placeholder 4"/>
          <p:cNvSpPr>
            <a:spLocks noGrp="1"/>
          </p:cNvSpPr>
          <p:nvPr>
            <p:ph idx="1"/>
          </p:nvPr>
        </p:nvSpPr>
        <p:spPr/>
        <p:txBody>
          <a:bodyPr/>
          <a:lstStyle/>
          <a:p>
            <a:r>
              <a:rPr lang="en-US" dirty="0" smtClean="0"/>
              <a:t>Youth experiencing homelessness…</a:t>
            </a:r>
          </a:p>
          <a:p>
            <a:pPr lvl="1"/>
            <a:r>
              <a:rPr lang="en-US" dirty="0" smtClean="0"/>
              <a:t>A large but hidden problem.</a:t>
            </a:r>
          </a:p>
          <a:p>
            <a:pPr lvl="2"/>
            <a:r>
              <a:rPr lang="en-US" dirty="0" smtClean="0"/>
              <a:t>We look away from the human costs.</a:t>
            </a:r>
          </a:p>
          <a:p>
            <a:pPr lvl="2"/>
            <a:r>
              <a:rPr lang="en-US" dirty="0" smtClean="0"/>
              <a:t>We don’t understand the full economic costs.</a:t>
            </a:r>
          </a:p>
          <a:p>
            <a:pPr lvl="1"/>
            <a:r>
              <a:rPr lang="en-US" dirty="0" smtClean="0"/>
              <a:t>Crystalizes the inequities in our society.</a:t>
            </a:r>
          </a:p>
          <a:p>
            <a:pPr lvl="2"/>
            <a:r>
              <a:rPr lang="en-US" dirty="0" smtClean="0"/>
              <a:t>Largely “disconnected youth.” </a:t>
            </a:r>
          </a:p>
          <a:p>
            <a:pPr lvl="2"/>
            <a:r>
              <a:rPr lang="en-US" dirty="0" smtClean="0"/>
              <a:t>Overwhelmingly persons of color.</a:t>
            </a:r>
          </a:p>
          <a:p>
            <a:pPr lvl="2"/>
            <a:r>
              <a:rPr lang="en-US" dirty="0" smtClean="0"/>
              <a:t>Face disproportionately large barriers to becoming financially self-sufficient.</a:t>
            </a:r>
          </a:p>
        </p:txBody>
      </p:sp>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23</a:t>
            </a:fld>
            <a:endParaRPr lang="en-US" altLang="en-US"/>
          </a:p>
        </p:txBody>
      </p:sp>
    </p:spTree>
    <p:extLst>
      <p:ext uri="{BB962C8B-B14F-4D97-AF65-F5344CB8AC3E}">
        <p14:creationId xmlns:p14="http://schemas.microsoft.com/office/powerpoint/2010/main" val="40653062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to Understand</a:t>
            </a:r>
            <a:endParaRPr lang="en-US" dirty="0"/>
          </a:p>
        </p:txBody>
      </p:sp>
      <p:sp>
        <p:nvSpPr>
          <p:cNvPr id="3" name="Content Placeholder 2"/>
          <p:cNvSpPr>
            <a:spLocks noGrp="1"/>
          </p:cNvSpPr>
          <p:nvPr>
            <p:ph idx="1"/>
          </p:nvPr>
        </p:nvSpPr>
        <p:spPr/>
        <p:txBody>
          <a:bodyPr/>
          <a:lstStyle/>
          <a:p>
            <a:r>
              <a:rPr lang="en-US" dirty="0" smtClean="0"/>
              <a:t>Youth ages 16-24…</a:t>
            </a:r>
          </a:p>
          <a:p>
            <a:pPr lvl="1"/>
            <a:r>
              <a:rPr lang="en-US" dirty="0" smtClean="0"/>
              <a:t>Are at a critical stage in the life cycle.</a:t>
            </a:r>
          </a:p>
          <a:p>
            <a:pPr lvl="1"/>
            <a:r>
              <a:rPr lang="en-US" dirty="0" smtClean="0"/>
              <a:t>If disconnected through age 24, their chance for an independent life diminishes dramatically.</a:t>
            </a:r>
          </a:p>
          <a:p>
            <a:pPr lvl="1"/>
            <a:r>
              <a:rPr lang="en-US" dirty="0" smtClean="0"/>
              <a:t>This is a critical window of opportunity to avoid a lifetime of economic dependency.</a:t>
            </a:r>
          </a:p>
        </p:txBody>
      </p:sp>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24</a:t>
            </a:fld>
            <a:endParaRPr lang="en-US" altLang="en-US"/>
          </a:p>
        </p:txBody>
      </p:sp>
    </p:spTree>
    <p:extLst>
      <p:ext uri="{BB962C8B-B14F-4D97-AF65-F5344CB8AC3E}">
        <p14:creationId xmlns:p14="http://schemas.microsoft.com/office/powerpoint/2010/main" val="11078883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Conclusion</a:t>
            </a:r>
            <a:endParaRPr lang="en-US" dirty="0"/>
          </a:p>
        </p:txBody>
      </p:sp>
      <p:sp>
        <p:nvSpPr>
          <p:cNvPr id="3" name="Content Placeholder 2"/>
          <p:cNvSpPr>
            <a:spLocks noGrp="1"/>
          </p:cNvSpPr>
          <p:nvPr>
            <p:ph idx="1"/>
          </p:nvPr>
        </p:nvSpPr>
        <p:spPr/>
        <p:txBody>
          <a:bodyPr/>
          <a:lstStyle/>
          <a:p>
            <a:r>
              <a:rPr lang="en-US" dirty="0" smtClean="0"/>
              <a:t>Not funding transformative interventions is shortsighted.</a:t>
            </a:r>
          </a:p>
          <a:p>
            <a:pPr lvl="1"/>
            <a:r>
              <a:rPr lang="en-US" dirty="0" smtClean="0"/>
              <a:t>With such a low break-even, funding interventions is low risk; we can afford to be bold.</a:t>
            </a:r>
          </a:p>
          <a:p>
            <a:pPr lvl="1"/>
            <a:r>
              <a:rPr lang="en-US" dirty="0" smtClean="0"/>
              <a:t>This presents an investment opportunity, not only to help these youth, but to save ourselves a tremendous amount of money.</a:t>
            </a:r>
          </a:p>
          <a:p>
            <a:pPr lvl="1"/>
            <a:r>
              <a:rPr lang="en-US" dirty="0" smtClean="0"/>
              <a:t>The lifetime cost of inaction is enormous.</a:t>
            </a:r>
            <a:endParaRPr lang="en-US" dirty="0"/>
          </a:p>
        </p:txBody>
      </p:sp>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25</a:t>
            </a:fld>
            <a:endParaRPr lang="en-US" altLang="en-US"/>
          </a:p>
        </p:txBody>
      </p:sp>
    </p:spTree>
    <p:extLst>
      <p:ext uri="{BB962C8B-B14F-4D97-AF65-F5344CB8AC3E}">
        <p14:creationId xmlns:p14="http://schemas.microsoft.com/office/powerpoint/2010/main" val="33161562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Do This</a:t>
            </a:r>
            <a:endParaRPr lang="en-US" dirty="0"/>
          </a:p>
        </p:txBody>
      </p:sp>
      <p:sp>
        <p:nvSpPr>
          <p:cNvPr id="3" name="Content Placeholder 2"/>
          <p:cNvSpPr>
            <a:spLocks noGrp="1"/>
          </p:cNvSpPr>
          <p:nvPr>
            <p:ph sz="half" idx="1"/>
          </p:nvPr>
        </p:nvSpPr>
        <p:spPr/>
        <p:txBody>
          <a:bodyPr/>
          <a:lstStyle/>
          <a:p>
            <a:r>
              <a:rPr lang="en-US" sz="2400" dirty="0" smtClean="0"/>
              <a:t>With appropriate resources, </a:t>
            </a:r>
            <a:r>
              <a:rPr lang="en-US" sz="2400" dirty="0" err="1" smtClean="0"/>
              <a:t>YouthLink</a:t>
            </a:r>
            <a:r>
              <a:rPr lang="en-US" sz="2400" dirty="0" smtClean="0"/>
              <a:t> and others can help youth change their lives.</a:t>
            </a:r>
          </a:p>
          <a:p>
            <a:pPr lvl="1"/>
            <a:r>
              <a:rPr lang="en-US" sz="2000" dirty="0"/>
              <a:t>M</a:t>
            </a:r>
            <a:r>
              <a:rPr lang="en-US" sz="2000" dirty="0" smtClean="0"/>
              <a:t>any youth want to succeed.</a:t>
            </a:r>
          </a:p>
          <a:p>
            <a:pPr lvl="1"/>
            <a:r>
              <a:rPr lang="en-US" sz="2000" dirty="0"/>
              <a:t>T</a:t>
            </a:r>
            <a:r>
              <a:rPr lang="en-US" sz="2000" dirty="0" smtClean="0"/>
              <a:t>here are many examples of success.</a:t>
            </a:r>
          </a:p>
          <a:p>
            <a:pPr lvl="1"/>
            <a:r>
              <a:rPr lang="en-US" sz="2000" dirty="0" smtClean="0"/>
              <a:t>Yet, more than half of what we spend just supports basic day-to-day needs, not life changing assistance</a:t>
            </a:r>
            <a:r>
              <a:rPr lang="en-US" dirty="0" smtClean="0"/>
              <a:t>.</a:t>
            </a:r>
          </a:p>
        </p:txBody>
      </p:sp>
      <p:pic>
        <p:nvPicPr>
          <p:cNvPr id="8" name="Content Placeholder 7" descr="YouthLinkGraduation06252014_0105.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26</a:t>
            </a:fld>
            <a:endParaRPr lang="en-US" altLang="en-US"/>
          </a:p>
        </p:txBody>
      </p:sp>
    </p:spTree>
    <p:extLst>
      <p:ext uri="{BB962C8B-B14F-4D97-AF65-F5344CB8AC3E}">
        <p14:creationId xmlns:p14="http://schemas.microsoft.com/office/powerpoint/2010/main" val="36903559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We Succeed…</a:t>
            </a:r>
            <a:endParaRPr lang="en-US" dirty="0"/>
          </a:p>
        </p:txBody>
      </p:sp>
      <p:sp>
        <p:nvSpPr>
          <p:cNvPr id="3" name="Content Placeholder 2"/>
          <p:cNvSpPr>
            <a:spLocks noGrp="1"/>
          </p:cNvSpPr>
          <p:nvPr>
            <p:ph sz="half" idx="1"/>
          </p:nvPr>
        </p:nvSpPr>
        <p:spPr>
          <a:xfrm>
            <a:off x="457200" y="1719263"/>
            <a:ext cx="4191000" cy="4411662"/>
          </a:xfrm>
        </p:spPr>
        <p:txBody>
          <a:bodyPr/>
          <a:lstStyle/>
          <a:p>
            <a:r>
              <a:rPr lang="en-US" sz="2400" dirty="0" smtClean="0"/>
              <a:t>Reduce</a:t>
            </a:r>
          </a:p>
          <a:p>
            <a:pPr lvl="1"/>
            <a:r>
              <a:rPr lang="en-US" sz="2000" dirty="0" smtClean="0"/>
              <a:t>School achievement gap</a:t>
            </a:r>
          </a:p>
          <a:p>
            <a:pPr lvl="1"/>
            <a:r>
              <a:rPr lang="en-US" sz="2000" dirty="0" smtClean="0"/>
              <a:t>Racial disparities</a:t>
            </a:r>
          </a:p>
          <a:p>
            <a:pPr lvl="1"/>
            <a:r>
              <a:rPr lang="en-US" sz="2000" dirty="0" smtClean="0"/>
              <a:t>Poverty</a:t>
            </a:r>
          </a:p>
          <a:p>
            <a:r>
              <a:rPr lang="en-US" sz="2400" dirty="0" smtClean="0"/>
              <a:t>Improve</a:t>
            </a:r>
          </a:p>
          <a:p>
            <a:pPr lvl="1"/>
            <a:r>
              <a:rPr lang="en-US" sz="2000" dirty="0" smtClean="0"/>
              <a:t>Public safety</a:t>
            </a:r>
          </a:p>
          <a:p>
            <a:pPr lvl="1"/>
            <a:r>
              <a:rPr lang="en-US" sz="2000" dirty="0" smtClean="0"/>
              <a:t>Social determinants of health</a:t>
            </a:r>
          </a:p>
          <a:p>
            <a:r>
              <a:rPr lang="en-US" sz="2400" dirty="0" smtClean="0"/>
              <a:t>Provide workers to address the impending labor shortage</a:t>
            </a:r>
          </a:p>
          <a:p>
            <a:r>
              <a:rPr lang="en-US" sz="2400" dirty="0"/>
              <a:t>Improve the lives of many young </a:t>
            </a:r>
            <a:r>
              <a:rPr lang="en-US" sz="2400" dirty="0" smtClean="0"/>
              <a:t>people</a:t>
            </a:r>
            <a:endParaRPr lang="en-US" sz="2400" dirty="0"/>
          </a:p>
        </p:txBody>
      </p:sp>
      <p:pic>
        <p:nvPicPr>
          <p:cNvPr id="7" name="Content Placeholder 6" descr="YL worker.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27</a:t>
            </a:fld>
            <a:endParaRPr lang="en-US" altLang="en-US"/>
          </a:p>
        </p:txBody>
      </p:sp>
    </p:spTree>
    <p:extLst>
      <p:ext uri="{BB962C8B-B14F-4D97-AF65-F5344CB8AC3E}">
        <p14:creationId xmlns:p14="http://schemas.microsoft.com/office/powerpoint/2010/main" val="35474992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Takeaways</a:t>
            </a:r>
            <a:endParaRPr lang="en-US" dirty="0"/>
          </a:p>
        </p:txBody>
      </p:sp>
      <p:sp>
        <p:nvSpPr>
          <p:cNvPr id="3" name="Content Placeholder 2"/>
          <p:cNvSpPr>
            <a:spLocks noGrp="1"/>
          </p:cNvSpPr>
          <p:nvPr>
            <p:ph idx="1"/>
          </p:nvPr>
        </p:nvSpPr>
        <p:spPr/>
        <p:txBody>
          <a:bodyPr/>
          <a:lstStyle/>
          <a:p>
            <a:r>
              <a:rPr lang="en-US" dirty="0" smtClean="0"/>
              <a:t>Thank our supporters for not looking away.</a:t>
            </a:r>
          </a:p>
          <a:p>
            <a:pPr lvl="1"/>
            <a:r>
              <a:rPr lang="en-US" dirty="0" smtClean="0"/>
              <a:t>Encouraging that we have an office to end homelessness and an interagency effort</a:t>
            </a:r>
          </a:p>
          <a:p>
            <a:r>
              <a:rPr lang="en-US" dirty="0" smtClean="0"/>
              <a:t>Change our thinking:  What we spend is not “charity,” but an “essential investment.”</a:t>
            </a:r>
          </a:p>
          <a:p>
            <a:r>
              <a:rPr lang="en-US" dirty="0"/>
              <a:t>C</a:t>
            </a:r>
            <a:r>
              <a:rPr lang="en-US" dirty="0" smtClean="0"/>
              <a:t>hallenge our </a:t>
            </a:r>
            <a:r>
              <a:rPr lang="en-US" dirty="0"/>
              <a:t>elected officials, business leaders and private funders to increase their support for supportive housing and transformative services.</a:t>
            </a:r>
          </a:p>
        </p:txBody>
      </p:sp>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28</a:t>
            </a:fld>
            <a:endParaRPr lang="en-US" altLang="en-US"/>
          </a:p>
        </p:txBody>
      </p:sp>
    </p:spTree>
    <p:extLst>
      <p:ext uri="{BB962C8B-B14F-4D97-AF65-F5344CB8AC3E}">
        <p14:creationId xmlns:p14="http://schemas.microsoft.com/office/powerpoint/2010/main" val="10941336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Closing</a:t>
            </a:r>
            <a:endParaRPr lang="en-US" dirty="0"/>
          </a:p>
        </p:txBody>
      </p:sp>
      <p:sp>
        <p:nvSpPr>
          <p:cNvPr id="3" name="Content Placeholder 2"/>
          <p:cNvSpPr>
            <a:spLocks noGrp="1"/>
          </p:cNvSpPr>
          <p:nvPr>
            <p:ph idx="1"/>
          </p:nvPr>
        </p:nvSpPr>
        <p:spPr/>
        <p:txBody>
          <a:bodyPr/>
          <a:lstStyle/>
          <a:p>
            <a:r>
              <a:rPr lang="en-US" sz="2400" dirty="0" smtClean="0"/>
              <a:t>Thank our funders</a:t>
            </a:r>
          </a:p>
          <a:p>
            <a:pPr lvl="1"/>
            <a:r>
              <a:rPr lang="en-US" sz="2000" dirty="0" smtClean="0"/>
              <a:t>Otto Bremer Foundation</a:t>
            </a:r>
          </a:p>
          <a:p>
            <a:pPr lvl="1"/>
            <a:r>
              <a:rPr lang="en-US" sz="2000" dirty="0" smtClean="0"/>
              <a:t>Hearst Foundations</a:t>
            </a:r>
          </a:p>
          <a:p>
            <a:pPr lvl="1"/>
            <a:r>
              <a:rPr lang="en-US" sz="2000" dirty="0" smtClean="0"/>
              <a:t>Blue Cross and Blue Shield of Minnesota Foundation</a:t>
            </a:r>
          </a:p>
          <a:p>
            <a:r>
              <a:rPr lang="en-US" sz="2400" dirty="0" smtClean="0"/>
              <a:t>Full report, presentation, </a:t>
            </a:r>
            <a:r>
              <a:rPr lang="en-US" sz="2400" dirty="0" err="1" smtClean="0"/>
              <a:t>infographic</a:t>
            </a:r>
            <a:r>
              <a:rPr lang="en-US" sz="2400" dirty="0" smtClean="0"/>
              <a:t>, whiteboard </a:t>
            </a:r>
            <a:r>
              <a:rPr lang="en-US" sz="2400" dirty="0"/>
              <a:t>video available </a:t>
            </a:r>
            <a:r>
              <a:rPr lang="en-US" sz="2400" dirty="0" smtClean="0"/>
              <a:t>at:</a:t>
            </a:r>
          </a:p>
          <a:p>
            <a:pPr marL="0" indent="0">
              <a:buNone/>
            </a:pPr>
            <a:r>
              <a:rPr lang="en-US" sz="2400" dirty="0">
                <a:solidFill>
                  <a:srgbClr val="3366FF"/>
                </a:solidFill>
              </a:rPr>
              <a:t> </a:t>
            </a:r>
            <a:r>
              <a:rPr lang="en-US" sz="2400" dirty="0" smtClean="0">
                <a:solidFill>
                  <a:srgbClr val="3366FF"/>
                </a:solidFill>
              </a:rPr>
              <a:t>   </a:t>
            </a:r>
            <a:r>
              <a:rPr lang="en-US" sz="2400" dirty="0" err="1" smtClean="0">
                <a:solidFill>
                  <a:srgbClr val="3366FF"/>
                </a:solidFill>
              </a:rPr>
              <a:t>youthlinkmn.org</a:t>
            </a:r>
            <a:r>
              <a:rPr lang="en-US" sz="2400" dirty="0">
                <a:solidFill>
                  <a:srgbClr val="3366FF"/>
                </a:solidFill>
              </a:rPr>
              <a:t>/the-cost-of-homelessness</a:t>
            </a:r>
            <a:r>
              <a:rPr lang="en-US" sz="2400" dirty="0" smtClean="0">
                <a:solidFill>
                  <a:srgbClr val="3366FF"/>
                </a:solidFill>
              </a:rPr>
              <a:t>/</a:t>
            </a:r>
            <a:endParaRPr lang="en-US" sz="2400" dirty="0">
              <a:solidFill>
                <a:srgbClr val="3366FF"/>
              </a:solidFill>
            </a:endParaRPr>
          </a:p>
          <a:p>
            <a:r>
              <a:rPr lang="en-US" sz="2400" dirty="0" smtClean="0">
                <a:solidFill>
                  <a:schemeClr val="accent4"/>
                </a:solidFill>
              </a:rPr>
              <a:t>Further information:</a:t>
            </a:r>
          </a:p>
          <a:p>
            <a:pPr marL="0" indent="0">
              <a:buNone/>
            </a:pPr>
            <a:r>
              <a:rPr lang="en-US" sz="2400" dirty="0" smtClean="0">
                <a:solidFill>
                  <a:schemeClr val="accent4"/>
                </a:solidFill>
              </a:rPr>
              <a:t>    Steven Foldes, Ph.D.</a:t>
            </a:r>
          </a:p>
          <a:p>
            <a:pPr marL="0" indent="0">
              <a:buNone/>
            </a:pPr>
            <a:r>
              <a:rPr lang="en-US" sz="2400" dirty="0" smtClean="0">
                <a:solidFill>
                  <a:schemeClr val="accent4"/>
                </a:solidFill>
              </a:rPr>
              <a:t>    </a:t>
            </a:r>
            <a:r>
              <a:rPr lang="en-US" sz="2400" dirty="0" err="1">
                <a:solidFill>
                  <a:srgbClr val="3366FF"/>
                </a:solidFill>
              </a:rPr>
              <a:t>Foldesconsulting.com</a:t>
            </a:r>
            <a:endParaRPr lang="en-US" sz="2400" dirty="0">
              <a:solidFill>
                <a:srgbClr val="3366FF"/>
              </a:solidFill>
            </a:endParaRPr>
          </a:p>
          <a:p>
            <a:pPr marL="0" indent="0">
              <a:buNone/>
            </a:pPr>
            <a:r>
              <a:rPr lang="en-US" sz="2400" dirty="0">
                <a:solidFill>
                  <a:srgbClr val="3366FF"/>
                </a:solidFill>
              </a:rPr>
              <a:t>    </a:t>
            </a:r>
            <a:r>
              <a:rPr lang="en-US" sz="2400" dirty="0" err="1">
                <a:solidFill>
                  <a:srgbClr val="3366FF"/>
                </a:solidFill>
              </a:rPr>
              <a:t>Steven.foldes@foldesconsulting.com</a:t>
            </a:r>
            <a:endParaRPr lang="en-US" sz="2400" dirty="0">
              <a:solidFill>
                <a:srgbClr val="3366FF"/>
              </a:solidFill>
            </a:endParaRPr>
          </a:p>
        </p:txBody>
      </p:sp>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29</a:t>
            </a:fld>
            <a:endParaRPr lang="en-US" altLang="en-US"/>
          </a:p>
        </p:txBody>
      </p:sp>
    </p:spTree>
    <p:extLst>
      <p:ext uri="{BB962C8B-B14F-4D97-AF65-F5344CB8AC3E}">
        <p14:creationId xmlns:p14="http://schemas.microsoft.com/office/powerpoint/2010/main" val="18789529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Behind the Headlines</a:t>
            </a:r>
            <a:endParaRPr lang="en-US" dirty="0"/>
          </a:p>
        </p:txBody>
      </p:sp>
      <p:sp>
        <p:nvSpPr>
          <p:cNvPr id="5" name="Content Placeholder 4"/>
          <p:cNvSpPr>
            <a:spLocks noGrp="1"/>
          </p:cNvSpPr>
          <p:nvPr>
            <p:ph idx="1"/>
          </p:nvPr>
        </p:nvSpPr>
        <p:spPr/>
        <p:txBody>
          <a:bodyPr/>
          <a:lstStyle/>
          <a:p>
            <a:r>
              <a:rPr lang="en-US" dirty="0" smtClean="0"/>
              <a:t>Questions that motivated our work</a:t>
            </a:r>
          </a:p>
          <a:p>
            <a:r>
              <a:rPr lang="en-US" dirty="0"/>
              <a:t>2011 </a:t>
            </a:r>
            <a:r>
              <a:rPr lang="en-US" dirty="0" err="1" smtClean="0"/>
              <a:t>YouthLink</a:t>
            </a:r>
            <a:r>
              <a:rPr lang="en-US" dirty="0" smtClean="0"/>
              <a:t> Cohort</a:t>
            </a:r>
          </a:p>
          <a:p>
            <a:pPr lvl="1"/>
            <a:r>
              <a:rPr lang="en-US" dirty="0" smtClean="0"/>
              <a:t>Link to “opportunity youth”</a:t>
            </a:r>
          </a:p>
          <a:p>
            <a:r>
              <a:rPr lang="en-US" dirty="0" smtClean="0"/>
              <a:t>Results: 2 tables and 2 charts</a:t>
            </a:r>
          </a:p>
          <a:p>
            <a:pPr lvl="1"/>
            <a:r>
              <a:rPr lang="en-US" dirty="0" smtClean="0"/>
              <a:t>Economic burden of cohort members</a:t>
            </a:r>
          </a:p>
          <a:p>
            <a:pPr lvl="2"/>
            <a:r>
              <a:rPr lang="en-US" dirty="0" smtClean="0"/>
              <a:t>2011 and over time</a:t>
            </a:r>
          </a:p>
          <a:p>
            <a:pPr lvl="1"/>
            <a:r>
              <a:rPr lang="en-US" dirty="0" smtClean="0"/>
              <a:t>Fiscal expenditures on interventions</a:t>
            </a:r>
          </a:p>
          <a:p>
            <a:pPr lvl="1"/>
            <a:r>
              <a:rPr lang="en-US" dirty="0" smtClean="0"/>
              <a:t>Break-even analysis</a:t>
            </a:r>
          </a:p>
          <a:p>
            <a:r>
              <a:rPr lang="en-US" dirty="0" smtClean="0"/>
              <a:t>Implications</a:t>
            </a:r>
            <a:endParaRPr lang="en-US" dirty="0"/>
          </a:p>
        </p:txBody>
      </p:sp>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3</a:t>
            </a:fld>
            <a:endParaRPr lang="en-US" altLang="en-US"/>
          </a:p>
        </p:txBody>
      </p:sp>
    </p:spTree>
    <p:extLst>
      <p:ext uri="{BB962C8B-B14F-4D97-AF65-F5344CB8AC3E}">
        <p14:creationId xmlns:p14="http://schemas.microsoft.com/office/powerpoint/2010/main" val="5584351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Questions</a:t>
            </a:r>
            <a:endParaRPr lang="en-US" dirty="0"/>
          </a:p>
        </p:txBody>
      </p:sp>
      <p:sp>
        <p:nvSpPr>
          <p:cNvPr id="3" name="Content Placeholder 2"/>
          <p:cNvSpPr>
            <a:spLocks noGrp="1"/>
          </p:cNvSpPr>
          <p:nvPr>
            <p:ph idx="1"/>
          </p:nvPr>
        </p:nvSpPr>
        <p:spPr/>
        <p:txBody>
          <a:bodyPr/>
          <a:lstStyle/>
          <a:p>
            <a:r>
              <a:rPr lang="en-US" dirty="0" smtClean="0"/>
              <a:t>Among a cohort of </a:t>
            </a:r>
            <a:r>
              <a:rPr lang="en-US" dirty="0" err="1" smtClean="0"/>
              <a:t>YouthLink</a:t>
            </a:r>
            <a:r>
              <a:rPr lang="en-US" dirty="0" smtClean="0"/>
              <a:t> clients, what are the comprehensive, long-term excess costs of youth experiencing homelessness?</a:t>
            </a:r>
          </a:p>
          <a:p>
            <a:r>
              <a:rPr lang="en-US" sz="3200" kern="1200" dirty="0" smtClean="0">
                <a:latin typeface="Arial" charset="0"/>
                <a:ea typeface="ＭＳ Ｐゴシック" charset="0"/>
              </a:rPr>
              <a:t>How </a:t>
            </a:r>
            <a:r>
              <a:rPr lang="en-US" sz="3200" kern="1200" dirty="0">
                <a:latin typeface="Arial" charset="0"/>
                <a:ea typeface="ＭＳ Ｐゴシック" charset="0"/>
              </a:rPr>
              <a:t>many </a:t>
            </a:r>
            <a:r>
              <a:rPr lang="en-US" sz="3200" kern="1200" dirty="0" smtClean="0">
                <a:latin typeface="Arial" charset="0"/>
                <a:ea typeface="ＭＳ Ｐゴシック" charset="0"/>
              </a:rPr>
              <a:t>youth would </a:t>
            </a:r>
            <a:r>
              <a:rPr lang="en-US" sz="3200" kern="1200" dirty="0">
                <a:latin typeface="Arial" charset="0"/>
                <a:ea typeface="ＭＳ Ｐゴシック" charset="0"/>
              </a:rPr>
              <a:t>need to </a:t>
            </a:r>
            <a:r>
              <a:rPr lang="en-US" sz="3200" kern="1200" dirty="0" smtClean="0">
                <a:latin typeface="Arial" charset="0"/>
                <a:ea typeface="ＭＳ Ｐゴシック" charset="0"/>
              </a:rPr>
              <a:t>become </a:t>
            </a:r>
            <a:r>
              <a:rPr lang="en-US" sz="3200" kern="1200" dirty="0">
                <a:latin typeface="Arial" charset="0"/>
                <a:ea typeface="ＭＳ Ｐゴシック" charset="0"/>
              </a:rPr>
              <a:t>self-sufficient financially in order to </a:t>
            </a:r>
            <a:r>
              <a:rPr lang="en-US" sz="3200" kern="1200" dirty="0" smtClean="0">
                <a:latin typeface="Arial" charset="0"/>
                <a:ea typeface="ＭＳ Ｐゴシック" charset="0"/>
              </a:rPr>
              <a:t>offset the </a:t>
            </a:r>
            <a:r>
              <a:rPr lang="en-US" sz="3200" kern="1200" dirty="0">
                <a:latin typeface="Arial" charset="0"/>
                <a:ea typeface="ＭＳ Ｐゴシック" charset="0"/>
              </a:rPr>
              <a:t>fiscal cost for a year of the interventions </a:t>
            </a:r>
            <a:r>
              <a:rPr lang="en-US" sz="3200" kern="1200" dirty="0" smtClean="0">
                <a:latin typeface="Arial" charset="0"/>
                <a:ea typeface="ＭＳ Ｐゴシック" charset="0"/>
              </a:rPr>
              <a:t>we provide to all of them?</a:t>
            </a:r>
            <a:endParaRPr lang="en-US" dirty="0"/>
          </a:p>
        </p:txBody>
      </p:sp>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4</a:t>
            </a:fld>
            <a:endParaRPr lang="en-US" altLang="en-US"/>
          </a:p>
        </p:txBody>
      </p:sp>
    </p:spTree>
    <p:extLst>
      <p:ext uri="{BB962C8B-B14F-4D97-AF65-F5344CB8AC3E}">
        <p14:creationId xmlns:p14="http://schemas.microsoft.com/office/powerpoint/2010/main" val="8523590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YouthLink</a:t>
            </a:r>
            <a:endParaRPr lang="en-US" dirty="0"/>
          </a:p>
        </p:txBody>
      </p:sp>
      <p:sp>
        <p:nvSpPr>
          <p:cNvPr id="3" name="Content Placeholder 2"/>
          <p:cNvSpPr>
            <a:spLocks noGrp="1"/>
          </p:cNvSpPr>
          <p:nvPr>
            <p:ph sz="half" idx="1"/>
          </p:nvPr>
        </p:nvSpPr>
        <p:spPr>
          <a:xfrm>
            <a:off x="457200" y="1719263"/>
            <a:ext cx="3886200" cy="4411662"/>
          </a:xfrm>
        </p:spPr>
        <p:txBody>
          <a:bodyPr/>
          <a:lstStyle/>
          <a:p>
            <a:r>
              <a:rPr lang="en-US" sz="2400" dirty="0"/>
              <a:t>Minneapolis d</a:t>
            </a:r>
            <a:r>
              <a:rPr lang="en-US" sz="2400" dirty="0" smtClean="0"/>
              <a:t>rop-in center—part of our crisis response system for youth experiencing homelessness</a:t>
            </a:r>
          </a:p>
          <a:p>
            <a:r>
              <a:rPr lang="en-US" sz="2400" dirty="0" smtClean="0"/>
              <a:t>Since 2011, home of the Youth Opportunity Center—a collaborative service model that brings together a variety of agencies to serve youth in one location</a:t>
            </a:r>
          </a:p>
        </p:txBody>
      </p:sp>
      <p:pic>
        <p:nvPicPr>
          <p:cNvPr id="7" name="Content Placeholder 6" descr="YL-building.jpg"/>
          <p:cNvPicPr>
            <a:picLocks noGrp="1" noChangeAspect="1"/>
          </p:cNvPicPr>
          <p:nvPr>
            <p:ph sz="half" idx="2"/>
          </p:nvPr>
        </p:nvPicPr>
        <p:blipFill>
          <a:blip r:embed="rId3" cstate="screen">
            <a:extLst>
              <a:ext uri="{28A0092B-C50C-407E-A947-70E740481C1C}">
                <a14:useLocalDpi xmlns:a14="http://schemas.microsoft.com/office/drawing/2010/main"/>
              </a:ext>
            </a:extLst>
          </a:blip>
          <a:srcRect t="-31928" b="-31928"/>
          <a:stretch>
            <a:fillRect/>
          </a:stretch>
        </p:blipFill>
        <p:spPr>
          <a:xfrm>
            <a:off x="4343400" y="914400"/>
            <a:ext cx="4343400" cy="4744618"/>
          </a:xfrm>
        </p:spPr>
      </p:pic>
      <p:sp>
        <p:nvSpPr>
          <p:cNvPr id="4" name="Footer Placeholder 3"/>
          <p:cNvSpPr>
            <a:spLocks noGrp="1"/>
          </p:cNvSpPr>
          <p:nvPr>
            <p:ph type="ftr" sz="quarter" idx="11"/>
          </p:nvPr>
        </p:nvSpPr>
        <p:spPr/>
        <p:txBody>
          <a:bodyPr/>
          <a:lstStyle/>
          <a:p>
            <a:pPr>
              <a:defRPr/>
            </a:pPr>
            <a:r>
              <a:rPr lang="en-US" dirty="0" smtClean="0"/>
              <a:t>Foldes Consulting LLC</a:t>
            </a:r>
            <a:endParaRPr lang="en-US" dirty="0"/>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5</a:t>
            </a:fld>
            <a:endParaRPr lang="en-US" altLang="en-US"/>
          </a:p>
        </p:txBody>
      </p:sp>
      <p:sp>
        <p:nvSpPr>
          <p:cNvPr id="8" name="Rectangle 7"/>
          <p:cNvSpPr/>
          <p:nvPr/>
        </p:nvSpPr>
        <p:spPr>
          <a:xfrm>
            <a:off x="4876800" y="4953000"/>
            <a:ext cx="3557384" cy="461665"/>
          </a:xfrm>
          <a:prstGeom prst="rect">
            <a:avLst/>
          </a:prstGeom>
        </p:spPr>
        <p:txBody>
          <a:bodyPr wrap="none">
            <a:spAutoFit/>
          </a:bodyPr>
          <a:lstStyle/>
          <a:p>
            <a:pPr marL="342900" indent="-342900">
              <a:buSzPct val="150000"/>
              <a:buFont typeface="Arial"/>
              <a:buChar char="•"/>
            </a:pPr>
            <a:r>
              <a:rPr lang="en-US" dirty="0"/>
              <a:t>2,000 visitors annually</a:t>
            </a:r>
            <a:endParaRPr lang="en-US" sz="2800" dirty="0"/>
          </a:p>
        </p:txBody>
      </p:sp>
    </p:spTree>
    <p:extLst>
      <p:ext uri="{BB962C8B-B14F-4D97-AF65-F5344CB8AC3E}">
        <p14:creationId xmlns:p14="http://schemas.microsoft.com/office/powerpoint/2010/main" val="40932882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a:t>
            </a:r>
            <a:r>
              <a:rPr lang="en-US" dirty="0" err="1" smtClean="0"/>
              <a:t>YouthLink</a:t>
            </a:r>
            <a:r>
              <a:rPr lang="en-US" dirty="0" smtClean="0"/>
              <a:t> Cohort</a:t>
            </a:r>
            <a:endParaRPr lang="en-US" dirty="0"/>
          </a:p>
        </p:txBody>
      </p:sp>
      <p:sp>
        <p:nvSpPr>
          <p:cNvPr id="3" name="Content Placeholder 2"/>
          <p:cNvSpPr>
            <a:spLocks noGrp="1"/>
          </p:cNvSpPr>
          <p:nvPr>
            <p:ph idx="1"/>
          </p:nvPr>
        </p:nvSpPr>
        <p:spPr/>
        <p:txBody>
          <a:bodyPr/>
          <a:lstStyle/>
          <a:p>
            <a:r>
              <a:rPr lang="en-US" sz="2800" dirty="0" smtClean="0"/>
              <a:t>1,451 non-disabled youth</a:t>
            </a:r>
          </a:p>
          <a:p>
            <a:r>
              <a:rPr lang="en-US" sz="2800" dirty="0" smtClean="0"/>
              <a:t>Ages 16-24, median = 20</a:t>
            </a:r>
          </a:p>
          <a:p>
            <a:r>
              <a:rPr lang="en-US" sz="2800" dirty="0" smtClean="0"/>
              <a:t>58% female</a:t>
            </a:r>
          </a:p>
          <a:p>
            <a:r>
              <a:rPr lang="en-US" sz="2800" dirty="0" smtClean="0"/>
              <a:t>91% youth of color</a:t>
            </a:r>
          </a:p>
          <a:p>
            <a:r>
              <a:rPr lang="en-US" sz="2800" dirty="0" smtClean="0"/>
              <a:t>53% failed to graduate</a:t>
            </a:r>
          </a:p>
          <a:p>
            <a:pPr marL="0" indent="0">
              <a:buNone/>
            </a:pPr>
            <a:r>
              <a:rPr lang="en-US" sz="2800" dirty="0"/>
              <a:t> </a:t>
            </a:r>
            <a:r>
              <a:rPr lang="en-US" sz="2800" dirty="0" smtClean="0"/>
              <a:t>  high school at age 18-24</a:t>
            </a:r>
          </a:p>
          <a:p>
            <a:r>
              <a:rPr lang="en-US" sz="2800" dirty="0" smtClean="0"/>
              <a:t>59% reported earnings in 2011;</a:t>
            </a:r>
          </a:p>
          <a:p>
            <a:pPr marL="0" indent="0">
              <a:buNone/>
            </a:pPr>
            <a:r>
              <a:rPr lang="en-US" sz="2800" dirty="0"/>
              <a:t> </a:t>
            </a:r>
            <a:r>
              <a:rPr lang="en-US" sz="2800" dirty="0" smtClean="0"/>
              <a:t>  mean = $3,930 ($8.16 per hour)</a:t>
            </a:r>
          </a:p>
          <a:p>
            <a:endParaRPr lang="en-US" dirty="0"/>
          </a:p>
        </p:txBody>
      </p:sp>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6</a:t>
            </a:fld>
            <a:endParaRPr lang="en-US" altLang="en-US"/>
          </a:p>
        </p:txBody>
      </p:sp>
      <p:pic>
        <p:nvPicPr>
          <p:cNvPr id="6" name="Picture 5" descr="YL Mo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800" y="1752600"/>
            <a:ext cx="2640496" cy="3795713"/>
          </a:xfrm>
          <a:prstGeom prst="rect">
            <a:avLst/>
          </a:prstGeom>
        </p:spPr>
      </p:pic>
    </p:spTree>
    <p:extLst>
      <p:ext uri="{BB962C8B-B14F-4D97-AF65-F5344CB8AC3E}">
        <p14:creationId xmlns:p14="http://schemas.microsoft.com/office/powerpoint/2010/main" val="2112904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Foldes Consulting LLC</a:t>
            </a:r>
            <a:endParaRPr lang="en-US"/>
          </a:p>
        </p:txBody>
      </p:sp>
      <p:sp>
        <p:nvSpPr>
          <p:cNvPr id="3" name="Slide Number Placeholder 2"/>
          <p:cNvSpPr>
            <a:spLocks noGrp="1"/>
          </p:cNvSpPr>
          <p:nvPr>
            <p:ph type="sldNum" sz="quarter" idx="12"/>
          </p:nvPr>
        </p:nvSpPr>
        <p:spPr/>
        <p:txBody>
          <a:bodyPr/>
          <a:lstStyle/>
          <a:p>
            <a:fld id="{81A16EE7-6155-7640-BC85-0702646DCB34}" type="slidenum">
              <a:rPr lang="en-US" altLang="en-US" smtClean="0"/>
              <a:pPr/>
              <a:t>7</a:t>
            </a:fld>
            <a:endParaRPr lang="en-US" altLang="en-US"/>
          </a:p>
        </p:txBody>
      </p:sp>
      <p:sp>
        <p:nvSpPr>
          <p:cNvPr id="4" name="Rectangle 3"/>
          <p:cNvSpPr/>
          <p:nvPr/>
        </p:nvSpPr>
        <p:spPr>
          <a:xfrm>
            <a:off x="1219200" y="4876800"/>
            <a:ext cx="681546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Disconnected Youth</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TextBox 4"/>
          <p:cNvSpPr txBox="1"/>
          <p:nvPr/>
        </p:nvSpPr>
        <p:spPr>
          <a:xfrm>
            <a:off x="1143000" y="1828800"/>
            <a:ext cx="6865982" cy="2862322"/>
          </a:xfrm>
          <a:prstGeom prst="rect">
            <a:avLst/>
          </a:prstGeom>
          <a:noFill/>
        </p:spPr>
        <p:txBody>
          <a:bodyPr wrap="none" rtlCol="0">
            <a:spAutoFit/>
          </a:bodyPr>
          <a:lstStyle/>
          <a:p>
            <a:pPr algn="ct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Racial disparities</a:t>
            </a:r>
          </a:p>
          <a:p>
            <a:pPr algn="ct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Achievement gap</a:t>
            </a:r>
          </a:p>
          <a:p>
            <a:pPr algn="ct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Poverty and income inequality</a:t>
            </a:r>
          </a:p>
          <a:p>
            <a:pPr algn="ct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Social determinants of health</a:t>
            </a:r>
          </a:p>
          <a:p>
            <a:pPr algn="ct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Public safety</a:t>
            </a:r>
          </a:p>
        </p:txBody>
      </p:sp>
      <p:sp>
        <p:nvSpPr>
          <p:cNvPr id="6" name="TextBox 5"/>
          <p:cNvSpPr txBox="1"/>
          <p:nvPr/>
        </p:nvSpPr>
        <p:spPr>
          <a:xfrm>
            <a:off x="2438400" y="762000"/>
            <a:ext cx="4377859" cy="923330"/>
          </a:xfrm>
          <a:prstGeom prst="rect">
            <a:avLst/>
          </a:prstGeom>
          <a:noFill/>
        </p:spPr>
        <p:txBody>
          <a:bodyPr wrap="none" rtlCol="0">
            <a:spAutoFit/>
          </a:bodyPr>
          <a:lstStyle/>
          <a:p>
            <a:pPr algn="ct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Ground </a:t>
            </a: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Zero</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548720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House Council for Community Solutions</a:t>
            </a:r>
            <a:endParaRPr lang="en-US" dirty="0"/>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3950A9C-CCA2-1C47-8547-559026FD17AC}" type="slidenum">
              <a:rPr lang="en-US" altLang="en-US" sz="1000"/>
              <a:pPr/>
              <a:t>8</a:t>
            </a:fld>
            <a:endParaRPr lang="en-US" altLang="en-US" sz="1000"/>
          </a:p>
        </p:txBody>
      </p:sp>
      <p:grpSp>
        <p:nvGrpSpPr>
          <p:cNvPr id="37892" name="Group 8"/>
          <p:cNvGrpSpPr>
            <a:grpSpLocks/>
          </p:cNvGrpSpPr>
          <p:nvPr/>
        </p:nvGrpSpPr>
        <p:grpSpPr bwMode="auto">
          <a:xfrm>
            <a:off x="1295400" y="1676400"/>
            <a:ext cx="6324600" cy="4343400"/>
            <a:chOff x="2438400" y="2054312"/>
            <a:chExt cx="4191000" cy="2847888"/>
          </a:xfrm>
        </p:grpSpPr>
        <p:pic>
          <p:nvPicPr>
            <p:cNvPr id="37893"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38400" y="2054312"/>
              <a:ext cx="4191000" cy="10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4" name="Picture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438400" y="3048000"/>
              <a:ext cx="4191000" cy="185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Foldes Consulting LLC</a:t>
            </a:r>
            <a:endParaRPr lang="en-US"/>
          </a:p>
        </p:txBody>
      </p:sp>
      <p:sp>
        <p:nvSpPr>
          <p:cNvPr id="5" name="Slide Number Placeholder 4"/>
          <p:cNvSpPr>
            <a:spLocks noGrp="1"/>
          </p:cNvSpPr>
          <p:nvPr>
            <p:ph type="sldNum" sz="quarter" idx="12"/>
          </p:nvPr>
        </p:nvSpPr>
        <p:spPr/>
        <p:txBody>
          <a:bodyPr/>
          <a:lstStyle/>
          <a:p>
            <a:fld id="{DDCBB021-DBB1-144C-A321-1BDBE16D5C39}" type="slidenum">
              <a:rPr lang="en-US" altLang="en-US" smtClean="0"/>
              <a:pPr/>
              <a:t>9</a:t>
            </a:fld>
            <a:endParaRPr lang="en-US"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3684660161"/>
              </p:ext>
            </p:extLst>
          </p:nvPr>
        </p:nvGraphicFramePr>
        <p:xfrm>
          <a:off x="1752600" y="762000"/>
          <a:ext cx="5887770" cy="5556251"/>
        </p:xfrm>
        <a:graphic>
          <a:graphicData uri="http://schemas.openxmlformats.org/presentationml/2006/ole">
            <mc:AlternateContent xmlns:mc="http://schemas.openxmlformats.org/markup-compatibility/2006">
              <mc:Choice xmlns:v="urn:schemas-microsoft-com:vml" Requires="v">
                <p:oleObj spid="_x0000_s67650" name="Document" r:id="rId5" imgW="5638800" imgH="5321300" progId="Word.Document.12">
                  <p:embed/>
                </p:oleObj>
              </mc:Choice>
              <mc:Fallback>
                <p:oleObj name="Document" r:id="rId5" imgW="5638800" imgH="5321300" progId="Word.Document.12">
                  <p:embed/>
                  <p:pic>
                    <p:nvPicPr>
                      <p:cNvPr id="0" name=""/>
                      <p:cNvPicPr/>
                      <p:nvPr/>
                    </p:nvPicPr>
                    <p:blipFill>
                      <a:blip r:embed="rId6"/>
                      <a:stretch>
                        <a:fillRect/>
                      </a:stretch>
                    </p:blipFill>
                    <p:spPr>
                      <a:xfrm>
                        <a:off x="1752600" y="762000"/>
                        <a:ext cx="5887770" cy="5556251"/>
                      </a:xfrm>
                      <a:prstGeom prst="rect">
                        <a:avLst/>
                      </a:prstGeom>
                    </p:spPr>
                  </p:pic>
                </p:oleObj>
              </mc:Fallback>
            </mc:AlternateContent>
          </a:graphicData>
        </a:graphic>
      </p:graphicFrame>
      <p:sp>
        <p:nvSpPr>
          <p:cNvPr id="7" name="Rectangle 6"/>
          <p:cNvSpPr/>
          <p:nvPr/>
        </p:nvSpPr>
        <p:spPr>
          <a:xfrm>
            <a:off x="1752600" y="0"/>
            <a:ext cx="6019800" cy="707886"/>
          </a:xfrm>
          <a:prstGeom prst="rect">
            <a:avLst/>
          </a:prstGeom>
        </p:spPr>
        <p:txBody>
          <a:bodyPr wrap="square">
            <a:spAutoFit/>
          </a:bodyPr>
          <a:lstStyle/>
          <a:p>
            <a:pPr marL="0" marR="0">
              <a:spcBef>
                <a:spcPts val="0"/>
              </a:spcBef>
              <a:spcAft>
                <a:spcPts val="0"/>
              </a:spcAft>
            </a:pPr>
            <a:r>
              <a:rPr lang="en-US" sz="2000" dirty="0">
                <a:latin typeface="Calibri"/>
                <a:ea typeface="ＭＳ 明朝"/>
                <a:cs typeface="Times New Roman"/>
              </a:rPr>
              <a:t>Annual fiscal and social costs of </a:t>
            </a:r>
            <a:r>
              <a:rPr lang="en-US" sz="2000" dirty="0" err="1">
                <a:latin typeface="Calibri"/>
                <a:ea typeface="ＭＳ 明朝"/>
                <a:cs typeface="Times New Roman"/>
              </a:rPr>
              <a:t>YouthLink</a:t>
            </a:r>
            <a:r>
              <a:rPr lang="en-US" sz="2000" dirty="0">
                <a:latin typeface="Calibri"/>
                <a:ea typeface="ＭＳ 明朝"/>
                <a:cs typeface="Times New Roman"/>
              </a:rPr>
              <a:t> 2011 cohort, per person and as a cohort.</a:t>
            </a:r>
            <a:endParaRPr lang="en-US" sz="2000" dirty="0">
              <a:effectLst/>
              <a:latin typeface="Cambria"/>
              <a:ea typeface="ＭＳ 明朝"/>
              <a:cs typeface="Times New Roman"/>
            </a:endParaRPr>
          </a:p>
        </p:txBody>
      </p:sp>
      <p:sp>
        <p:nvSpPr>
          <p:cNvPr id="3" name="Rectangle 2"/>
          <p:cNvSpPr/>
          <p:nvPr/>
        </p:nvSpPr>
        <p:spPr bwMode="auto">
          <a:xfrm>
            <a:off x="3429000" y="1676400"/>
            <a:ext cx="4267200" cy="44958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7446713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2004:Templates:Presentations:Designs:Network</Template>
  <TotalTime>76194</TotalTime>
  <Words>4698</Words>
  <Application>Microsoft Office PowerPoint</Application>
  <PresentationFormat>On-screen Show (4:3)</PresentationFormat>
  <Paragraphs>339</Paragraphs>
  <Slides>29</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ＭＳ Ｐゴシック</vt:lpstr>
      <vt:lpstr>Arial</vt:lpstr>
      <vt:lpstr>Calibri</vt:lpstr>
      <vt:lpstr>Cambria</vt:lpstr>
      <vt:lpstr>ＭＳ 明朝</vt:lpstr>
      <vt:lpstr>Times New Roman</vt:lpstr>
      <vt:lpstr>Wingdings</vt:lpstr>
      <vt:lpstr>Network</vt:lpstr>
      <vt:lpstr>Document</vt:lpstr>
      <vt:lpstr>The Economic Burden of Youth Experiencing Homelessness and the Financial Case for Investing in Interventions to Change Peoples’ Lives</vt:lpstr>
      <vt:lpstr>PowerPoint Presentation</vt:lpstr>
      <vt:lpstr>Behind the Headlines</vt:lpstr>
      <vt:lpstr>Our Questions</vt:lpstr>
      <vt:lpstr>YouthLink</vt:lpstr>
      <vt:lpstr>2011 YouthLink Cohort</vt:lpstr>
      <vt:lpstr>PowerPoint Presentation</vt:lpstr>
      <vt:lpstr>White House Council for Community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Break-even Analysis</vt:lpstr>
      <vt:lpstr>Break-even Analysis</vt:lpstr>
      <vt:lpstr>PowerPoint Presentation</vt:lpstr>
      <vt:lpstr>Break-even Analysis</vt:lpstr>
      <vt:lpstr>PowerPoint Presentation</vt:lpstr>
      <vt:lpstr>PowerPoint Presentation</vt:lpstr>
      <vt:lpstr>PowerPoint Presentation</vt:lpstr>
      <vt:lpstr>Implications</vt:lpstr>
      <vt:lpstr>What We Need to Understand</vt:lpstr>
      <vt:lpstr>Our Conclusion</vt:lpstr>
      <vt:lpstr>We Can Do This</vt:lpstr>
      <vt:lpstr>If We Succeed…</vt:lpstr>
      <vt:lpstr>Three Takeaways</vt:lpstr>
      <vt:lpstr>On Closing</vt:lpstr>
    </vt:vector>
  </TitlesOfParts>
  <Company>University of Minnesota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Minnesota Economic Model of Alzheimer’s Disease</dc:title>
  <dc:creator>College of Liberal Arts</dc:creator>
  <cp:lastModifiedBy>Danae Hudson</cp:lastModifiedBy>
  <cp:revision>485</cp:revision>
  <cp:lastPrinted>2016-02-24T21:47:20Z</cp:lastPrinted>
  <dcterms:created xsi:type="dcterms:W3CDTF">2012-01-07T22:30:18Z</dcterms:created>
  <dcterms:modified xsi:type="dcterms:W3CDTF">2016-05-27T19:39:38Z</dcterms:modified>
</cp:coreProperties>
</file>